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8" r:id="rId2"/>
    <p:sldId id="261" r:id="rId3"/>
    <p:sldId id="260" r:id="rId4"/>
    <p:sldId id="262" r:id="rId5"/>
    <p:sldId id="263" r:id="rId6"/>
    <p:sldId id="265" r:id="rId7"/>
    <p:sldId id="267" r:id="rId8"/>
    <p:sldId id="283" r:id="rId9"/>
    <p:sldId id="268" r:id="rId10"/>
    <p:sldId id="269" r:id="rId11"/>
    <p:sldId id="284" r:id="rId12"/>
    <p:sldId id="274" r:id="rId13"/>
    <p:sldId id="270" r:id="rId14"/>
    <p:sldId id="271" r:id="rId15"/>
    <p:sldId id="272" r:id="rId16"/>
    <p:sldId id="275" r:id="rId17"/>
    <p:sldId id="273" r:id="rId18"/>
    <p:sldId id="282" r:id="rId19"/>
    <p:sldId id="276" r:id="rId20"/>
    <p:sldId id="278" r:id="rId21"/>
    <p:sldId id="279" r:id="rId22"/>
    <p:sldId id="280" r:id="rId23"/>
    <p:sldId id="28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9A2C-D160-B29A-06AE-04BDCE0383BB}" name="Katherine Carr" initials="KC" userId="S::kcarr@ouac.on.ca::ed1e2a51-8baf-4c66-aa5b-39e855120edb" providerId="AD"/>
  <p188:author id="{8EFBD19F-993E-B552-2A7B-1B174C03592F}" name="Kim Logan" initials="KL" userId="S::kim@ouac.on.ca::0a1cbd59-91c3-4b01-9157-3f5822d722a9" providerId="AD"/>
  <p188:author id="{C590C0E2-0FD9-C53F-F00C-29D18DB272A2}" name="Lois Ferguson" initials="LF" userId="S::lois@ouac.on.ca::b115b8de-1414-4a10-922b-19a58c86a1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 Ferguson" initials="LF" lastIdx="20" clrIdx="0">
    <p:extLst>
      <p:ext uri="{19B8F6BF-5375-455C-9EA6-DF929625EA0E}">
        <p15:presenceInfo xmlns:p15="http://schemas.microsoft.com/office/powerpoint/2012/main" userId="S::lois@ouac.on.ca::b115b8de-1414-4a10-922b-19a58c86a17a" providerId="AD"/>
      </p:ext>
    </p:extLst>
  </p:cmAuthor>
  <p:cmAuthor id="2" name="Catherine Brunskill" initials="CB" lastIdx="40" clrIdx="1">
    <p:extLst>
      <p:ext uri="{19B8F6BF-5375-455C-9EA6-DF929625EA0E}">
        <p15:presenceInfo xmlns:p15="http://schemas.microsoft.com/office/powerpoint/2012/main" userId="S::cbrunskill@ouac.on.ca::9f18a15e-be75-4fc7-98cf-3424378d35ba" providerId="AD"/>
      </p:ext>
    </p:extLst>
  </p:cmAuthor>
  <p:cmAuthor id="3" name="Katherine Carr" initials="KC" lastIdx="11" clrIdx="2">
    <p:extLst>
      <p:ext uri="{19B8F6BF-5375-455C-9EA6-DF929625EA0E}">
        <p15:presenceInfo xmlns:p15="http://schemas.microsoft.com/office/powerpoint/2012/main" userId="S::kcarr@ouac.on.ca::ed1e2a51-8baf-4c66-aa5b-39e855120edb" providerId="AD"/>
      </p:ext>
    </p:extLst>
  </p:cmAuthor>
  <p:cmAuthor id="4" name="Kim Logan" initials="KL" lastIdx="4" clrIdx="3">
    <p:extLst>
      <p:ext uri="{19B8F6BF-5375-455C-9EA6-DF929625EA0E}">
        <p15:presenceInfo xmlns:p15="http://schemas.microsoft.com/office/powerpoint/2012/main" userId="S::kim@ouac.on.ca::0a1cbd59-91c3-4b01-9157-3f5822d722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F46"/>
    <a:srgbClr val="51608C"/>
    <a:srgbClr val="4C7E8C"/>
    <a:srgbClr val="F0BF5B"/>
    <a:srgbClr val="651A35"/>
    <a:srgbClr val="F5F5F5"/>
    <a:srgbClr val="F5D8E2"/>
    <a:srgbClr val="DDE3EB"/>
    <a:srgbClr val="F2DF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72867" autoAdjust="0"/>
  </p:normalViewPr>
  <p:slideViewPr>
    <p:cSldViewPr>
      <p:cViewPr varScale="1">
        <p:scale>
          <a:sx n="70" d="100"/>
          <a:sy n="70" d="100"/>
        </p:scale>
        <p:origin x="11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42088-6A01-4823-8E81-AD6154188E11}" type="datetimeFigureOut">
              <a:rPr lang="en-CA" smtClean="0"/>
              <a:t>2023-10-04</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5CD655-DA62-4719-97B5-8E7231E6CAB1}" type="slidenum">
              <a:rPr lang="en-CA" smtClean="0"/>
              <a:t>‹#›</a:t>
            </a:fld>
            <a:endParaRPr lang="en-CA"/>
          </a:p>
        </p:txBody>
      </p:sp>
    </p:spTree>
    <p:extLst>
      <p:ext uri="{BB962C8B-B14F-4D97-AF65-F5344CB8AC3E}">
        <p14:creationId xmlns:p14="http://schemas.microsoft.com/office/powerpoint/2010/main" val="22015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We encourage you to research your university options prior to logging in to the Undergraduate Application. We recommend that you make a list of your program codes and keep it handy when you log in. This greatly reduces the time required to complete the application.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2</a:t>
            </a:fld>
            <a:endParaRPr lang="en-US"/>
          </a:p>
        </p:txBody>
      </p:sp>
    </p:spTree>
    <p:extLst>
      <p:ext uri="{BB962C8B-B14F-4D97-AF65-F5344CB8AC3E}">
        <p14:creationId xmlns:p14="http://schemas.microsoft.com/office/powerpoint/2010/main" val="46748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kern="0" dirty="0">
                <a:solidFill>
                  <a:srgbClr val="000000"/>
                </a:solidFill>
                <a:effectLst/>
                <a:latin typeface="+mn-lt"/>
                <a:ea typeface="Times New Roman" panose="02020603050405020304" pitchFamily="18" charset="0"/>
                <a:cs typeface="Times New Roman" panose="02020603050405020304" pitchFamily="18" charset="0"/>
              </a:rPr>
              <a:t>Institutions may include: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Regular </a:t>
            </a:r>
            <a:r>
              <a:rPr lang="en-US" sz="1200" b="0" kern="0">
                <a:solidFill>
                  <a:srgbClr val="000000"/>
                </a:solidFill>
                <a:effectLst/>
                <a:latin typeface="+mn-lt"/>
                <a:ea typeface="Times New Roman" panose="02020603050405020304" pitchFamily="18" charset="0"/>
                <a:cs typeface="Times New Roman" panose="02020603050405020304" pitchFamily="18" charset="0"/>
              </a:rPr>
              <a:t>day schools, private schools, night schools, summer schools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and </a:t>
            </a:r>
            <a:r>
              <a:rPr lang="en-US" sz="1200" b="0" kern="0">
                <a:solidFill>
                  <a:srgbClr val="000000"/>
                </a:solidFill>
                <a:effectLst/>
                <a:latin typeface="+mn-lt"/>
                <a:ea typeface="Times New Roman" panose="02020603050405020304" pitchFamily="18" charset="0"/>
                <a:cs typeface="Times New Roman" panose="02020603050405020304" pitchFamily="18" charset="0"/>
              </a:rPr>
              <a:t>virtual schools.</a:t>
            </a: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r>
              <a:rPr lang="en-CA" sz="1200" b="0" kern="0" dirty="0">
                <a:solidFill>
                  <a:srgbClr val="000000"/>
                </a:solidFill>
                <a:effectLst/>
                <a:latin typeface="+mn-lt"/>
                <a:ea typeface="Times New Roman" panose="02020603050405020304" pitchFamily="18" charset="0"/>
                <a:cs typeface="Times New Roman" panose="02020603050405020304" pitchFamily="18" charset="0"/>
              </a:rPr>
              <a:t>You do not need to include institutions where your home school registered you for courses (e.g., board virtual school, dual credit, Specialist High Skills Major, e-learning through a consortium).</a:t>
            </a:r>
            <a:endParaRPr lang="en-CA" sz="1200" b="0" kern="100" dirty="0">
              <a:effectLst/>
              <a:latin typeface="+mn-lt"/>
              <a:ea typeface="Calibri" panose="020F0502020204030204" pitchFamily="34" charset="0"/>
              <a:cs typeface="Times New Roman" panose="02020603050405020304" pitchFamily="18" charset="0"/>
            </a:endParaRPr>
          </a:p>
          <a:p>
            <a:pPr defTabSz="966612">
              <a:defRPr/>
            </a:pPr>
            <a:endParaRPr lang="en-CA" dirty="0"/>
          </a:p>
          <a:p>
            <a:pPr defTabSz="966612">
              <a:defRPr/>
            </a:pPr>
            <a:r>
              <a:rPr lang="en-US" dirty="0"/>
              <a:t>You must add the month and year for when you expect to finish Grade 12 in the “To Date” field for your home school.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a:p>
        </p:txBody>
      </p:sp>
    </p:spTree>
    <p:extLst>
      <p:ext uri="{BB962C8B-B14F-4D97-AF65-F5344CB8AC3E}">
        <p14:creationId xmlns:p14="http://schemas.microsoft.com/office/powerpoint/2010/main" val="93829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After you add your institutions, you can tell us more details about your educational background.</a:t>
            </a:r>
          </a:p>
          <a:p>
            <a:pPr defTabSz="966612">
              <a:defRPr/>
            </a:pPr>
            <a:endParaRPr lang="en-US" sz="1300" dirty="0"/>
          </a:p>
          <a:p>
            <a:pPr defTabSz="966612">
              <a:defRPr/>
            </a:pPr>
            <a:r>
              <a:rPr lang="en-US" sz="1300" dirty="0"/>
              <a:t>You can find your OEN on your report card. Your high school guidance counsellor will also have it on record.</a:t>
            </a:r>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a:p>
        </p:txBody>
      </p:sp>
    </p:spTree>
    <p:extLst>
      <p:ext uri="{BB962C8B-B14F-4D97-AF65-F5344CB8AC3E}">
        <p14:creationId xmlns:p14="http://schemas.microsoft.com/office/powerpoint/2010/main" val="360834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If you know the program codes of the programs you would like to apply to, you can add the program codes one at a time using the “By Program Code”</a:t>
            </a:r>
            <a:r>
              <a:rPr lang="en-US" sz="1300" b="1" dirty="0"/>
              <a:t> </a:t>
            </a:r>
            <a:r>
              <a:rPr lang="en-US" sz="1300" b="0" dirty="0"/>
              <a:t>search</a:t>
            </a:r>
            <a:r>
              <a:rPr lang="en-US" sz="1300" b="1" dirty="0"/>
              <a:t> </a:t>
            </a:r>
            <a:r>
              <a:rPr lang="en-US" sz="1300" dirty="0"/>
              <a:t>option.</a:t>
            </a:r>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a:p>
        </p:txBody>
      </p:sp>
    </p:spTree>
    <p:extLst>
      <p:ext uri="{BB962C8B-B14F-4D97-AF65-F5344CB8AC3E}">
        <p14:creationId xmlns:p14="http://schemas.microsoft.com/office/powerpoint/2010/main" val="185600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Near the top of this page, you can view and confirm the admission requirements for the selected program.</a:t>
            </a:r>
          </a:p>
          <a:p>
            <a:pPr eaLnBrk="1" hangingPunct="1"/>
            <a:endParaRPr lang="en-US" sz="1300" dirty="0"/>
          </a:p>
          <a:p>
            <a:pPr defTabSz="924855">
              <a:defRPr/>
            </a:pPr>
            <a:r>
              <a:rPr lang="en-US" sz="1300" dirty="0"/>
              <a:t>You may apply to as many Ontario universities and programs as you wish; however, you are limited to a maximum of 3 program choices at any 1 university (including the university’s affiliates). Some universities may further limit the number of programs you may apply to.</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a:p>
        </p:txBody>
      </p:sp>
    </p:spTree>
    <p:extLst>
      <p:ext uri="{BB962C8B-B14F-4D97-AF65-F5344CB8AC3E}">
        <p14:creationId xmlns:p14="http://schemas.microsoft.com/office/powerpoint/2010/main" val="250376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Number or drag and drop your program choices in order of preference. Numbering does not affect scholarship or admission consideration </a:t>
            </a:r>
            <a:r>
              <a:rPr lang="en-US" b="1" dirty="0"/>
              <a:t>unless</a:t>
            </a:r>
            <a:r>
              <a:rPr lang="en-US" dirty="0"/>
              <a:t> a university specifically states this in its information. By default, program choices initially appear in the order that you selected them.</a:t>
            </a:r>
          </a:p>
          <a:p>
            <a:pPr eaLnBrk="1" hangingPunct="1">
              <a:defRPr/>
            </a:pPr>
            <a:endParaRPr lang="en-US" dirty="0"/>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a:p>
        </p:txBody>
      </p:sp>
    </p:spTree>
    <p:extLst>
      <p:ext uri="{BB962C8B-B14F-4D97-AF65-F5344CB8AC3E}">
        <p14:creationId xmlns:p14="http://schemas.microsoft.com/office/powerpoint/2010/main" val="347633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Your high school provides your academic information, including grades, to the OUAC.</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Any grades on file for you will be auto-matched </a:t>
            </a:r>
            <a:r>
              <a:rPr lang="en-CA" sz="1800" b="0" dirty="0">
                <a:solidFill>
                  <a:srgbClr val="3A3A3A"/>
                </a:solidFill>
                <a:effectLst/>
                <a:latin typeface="Roboto" panose="02000000000000000000" pitchFamily="2" charset="0"/>
                <a:ea typeface="Times New Roman" panose="02020603050405020304" pitchFamily="18" charset="0"/>
              </a:rPr>
              <a:t>after</a:t>
            </a:r>
            <a:r>
              <a:rPr lang="en-CA" sz="1800" dirty="0">
                <a:solidFill>
                  <a:srgbClr val="3A3A3A"/>
                </a:solidFill>
                <a:effectLst/>
                <a:latin typeface="Roboto" panose="02000000000000000000" pitchFamily="2" charset="0"/>
                <a:ea typeface="Times New Roman" panose="02020603050405020304" pitchFamily="18" charset="0"/>
              </a:rPr>
              <a:t> you submit your application and will continue to be matched as your school updates your grades throughout the school year. This information is read-only.</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Log in to your application 1-2 business days after you submit to check your matched academic information carefully. Inform your guidance counsellor if you find any errors.</a:t>
            </a:r>
            <a:endParaRPr lang="en-CA" sz="1800" dirty="0">
              <a:effectLst/>
              <a:latin typeface="Times New Roman" panose="02020603050405020304" pitchFamily="18" charset="0"/>
              <a:ea typeface="Times New Roman" panose="02020603050405020304" pitchFamily="18" charset="0"/>
            </a:endParaRPr>
          </a:p>
          <a:p>
            <a:pPr eaLnBrk="1" hangingPunct="1">
              <a:defRPr/>
            </a:pPr>
            <a:endParaRPr lang="en-US" sz="1300" dirty="0"/>
          </a:p>
          <a:p>
            <a:pPr eaLnBrk="1" hangingPunct="1"/>
            <a:endParaRPr lang="en-US"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a:p>
        </p:txBody>
      </p:sp>
    </p:spTree>
    <p:extLst>
      <p:ext uri="{BB962C8B-B14F-4D97-AF65-F5344CB8AC3E}">
        <p14:creationId xmlns:p14="http://schemas.microsoft.com/office/powerpoint/2010/main" val="26199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800" dirty="0">
                <a:latin typeface="Segoe UI" panose="020B0502040204020203" pitchFamily="34" charset="0"/>
              </a:rPr>
              <a:t>You can upload documents confirming proof of status in Canada and English-language test results, for example.</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300" dirty="0">
                <a:solidFill>
                  <a:schemeClr val="tx2"/>
                </a:solidFill>
                <a:latin typeface="Arial" pitchFamily="34" charset="0"/>
                <a:cs typeface="Arial" pitchFamily="34" charset="0"/>
              </a:rPr>
              <a:t>The cost is $156 for the first 3 university/program choices and $50 for each additional choice. </a:t>
            </a:r>
          </a:p>
          <a:p>
            <a:endParaRPr lang="en-CA" dirty="0"/>
          </a:p>
          <a:p>
            <a:r>
              <a:rPr lang="en-CA" dirty="0"/>
              <a:t>You can</a:t>
            </a:r>
            <a:r>
              <a:rPr lang="en-CA" baseline="0" dirty="0"/>
              <a:t> view your fees in real time by clicking “My Fees”.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a:p>
        </p:txBody>
      </p:sp>
    </p:spTree>
    <p:extLst>
      <p:ext uri="{BB962C8B-B14F-4D97-AF65-F5344CB8AC3E}">
        <p14:creationId xmlns:p14="http://schemas.microsoft.com/office/powerpoint/2010/main" val="415979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Once you have added all information to your application, you can proceed to “Review and Payment” to review a summary of all the information you entered.</a:t>
            </a:r>
          </a:p>
          <a:p>
            <a:pPr eaLnBrk="1" hangingPunct="1"/>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You must read the Applicant’s Declaration and click “I Verify and Agree”. </a:t>
            </a:r>
            <a:r>
              <a:rPr lang="en-US" sz="1300"/>
              <a:t>After you click “I Verify and Agree”, you will not be able to edit your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a:p>
        </p:txBody>
      </p:sp>
    </p:spTree>
    <p:extLst>
      <p:ext uri="{BB962C8B-B14F-4D97-AF65-F5344CB8AC3E}">
        <p14:creationId xmlns:p14="http://schemas.microsoft.com/office/powerpoint/2010/main" val="209781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effectLst/>
                <a:latin typeface="+mn-lt"/>
              </a:rPr>
              <a:t>To fully submit your application, you must choose a method of payment and click “Pay” on the </a:t>
            </a:r>
            <a:r>
              <a:rPr lang="en-US" sz="1300">
                <a:effectLst/>
                <a:latin typeface="+mn-lt"/>
              </a:rPr>
              <a:t>payment page.</a:t>
            </a:r>
            <a:endParaRPr lang="en-US" sz="1300" dirty="0">
              <a:effectLst/>
              <a:latin typeface="+mn-lt"/>
            </a:endParaRPr>
          </a:p>
          <a:p>
            <a:endParaRPr lang="en-US" sz="1300" dirty="0">
              <a:effectLst/>
              <a:latin typeface="+mn-lt"/>
            </a:endParaRPr>
          </a:p>
          <a:p>
            <a:r>
              <a:rPr lang="en-US" sz="1300" dirty="0">
                <a:effectLst/>
                <a:latin typeface="+mn-lt"/>
              </a:rPr>
              <a:t>We accept credit and debit card (VISA, MasterCard, American Express, VISA Debit or Debit MasterCard) for application fee payments. You should review your credit or debit card number and expiry date carefully before you submit payment. We will email credit and debit card receipts immediately.</a:t>
            </a:r>
          </a:p>
          <a:p>
            <a:pPr eaLnBrk="1" hangingPunct="1"/>
            <a:endParaRPr lang="en-US" sz="1300" dirty="0"/>
          </a:p>
          <a:p>
            <a:pPr defTabSz="924855">
              <a:defRPr/>
            </a:pPr>
            <a:r>
              <a:rPr lang="en-US" sz="1300" dirty="0"/>
              <a:t>If you choose to pay using online banking, we will provide a bill payment account number once you submit the completed application. You will require this bill payment account number to submit your payment. The OUAC’s bill payment name is “Ontario Universities’ Application Centre” (or an abbreviated version of this name). We will </a:t>
            </a:r>
            <a:r>
              <a:rPr lang="en-US" sz="1300" b="1" dirty="0"/>
              <a:t>not</a:t>
            </a:r>
            <a:r>
              <a:rPr lang="en-US" sz="1300" dirty="0"/>
              <a:t> process or distribute applications until we receive the application processing fee and any applicable additional fees. You </a:t>
            </a:r>
            <a:r>
              <a:rPr lang="en-US" sz="1300" b="1" dirty="0"/>
              <a:t>must</a:t>
            </a:r>
            <a:r>
              <a:rPr lang="en-US" sz="1300" dirty="0"/>
              <a:t> make all payments at the same time you submit your application. </a:t>
            </a:r>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a:p>
        </p:txBody>
      </p:sp>
    </p:spTree>
    <p:extLst>
      <p:ext uri="{BB962C8B-B14F-4D97-AF65-F5344CB8AC3E}">
        <p14:creationId xmlns:p14="http://schemas.microsoft.com/office/powerpoint/2010/main" val="308270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Education section, under “Tell Us More”, you will be asked if you will receive your Ontario Secondary School Diploma by the end of the current school year. When you respond “Yes”, you will be prompted to add your OEN.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3</a:t>
            </a:fld>
            <a:endParaRPr lang="en-US"/>
          </a:p>
        </p:txBody>
      </p:sp>
    </p:spTree>
    <p:extLst>
      <p:ext uri="{BB962C8B-B14F-4D97-AF65-F5344CB8AC3E}">
        <p14:creationId xmlns:p14="http://schemas.microsoft.com/office/powerpoint/2010/main" val="93386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Immediately after you submit your application, your OUAC Reference Number will be displayed. You should record your OUAC Reference Number, as you will need to provide it whenever you communicate with the OUAC or the universities.</a:t>
            </a:r>
          </a:p>
          <a:p>
            <a:pPr eaLnBrk="1" hangingPunct="1"/>
            <a:endParaRPr lang="en-US" sz="1300" dirty="0"/>
          </a:p>
          <a:p>
            <a:pPr eaLnBrk="1" hangingPunct="1"/>
            <a:r>
              <a:rPr lang="en-US" sz="1300" dirty="0"/>
              <a:t>You can view and/or make changes to your submitted application by logging in to your application at: www.ouac.on.ca/guide/undergrad-guide. You can view and/or make changes approximately 1 business day after you submit your application and your application fee payment is received and processed.</a:t>
            </a:r>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01540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If you forget your OUAC account password, you can request a temporary password by clicking “Forgot your password?” on the Log In page. You must enter your username and email address. A link to reset your password will be emailed to you immediately. The link will expire in 1 hour.</a:t>
            </a:r>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09144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Help with the application is available in several places, including the FAQs section on our website and from Applicant Services. Refer to the </a:t>
            </a:r>
            <a:r>
              <a:rPr lang="en-US" sz="1300" b="1" dirty="0"/>
              <a:t>Undergraduate Application Guide</a:t>
            </a:r>
            <a:r>
              <a:rPr lang="en-US" sz="1300" dirty="0"/>
              <a:t> for important details. </a:t>
            </a:r>
          </a:p>
          <a:p>
            <a:pPr defTabSz="974630"/>
            <a:endParaRPr lang="en-US" sz="1300" dirty="0"/>
          </a:p>
          <a:p>
            <a:pPr defTabSz="974630"/>
            <a:r>
              <a:rPr lang="en-US" sz="1300" dirty="0"/>
              <a:t>Visit OUInfo </a:t>
            </a:r>
            <a:r>
              <a:rPr lang="en-US" sz="1300"/>
              <a:t>at www.ontariouniversitiesinfo.ca to </a:t>
            </a:r>
            <a:r>
              <a:rPr lang="en-US" sz="1300" dirty="0"/>
              <a:t>find and compare Ontario university programs, and research residences, scholarships, admission requirements and more.</a:t>
            </a:r>
          </a:p>
        </p:txBody>
      </p:sp>
      <p:sp>
        <p:nvSpPr>
          <p:cNvPr id="4" name="Slide Number Placeholder 3"/>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269789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These dates are established by guidance counsellors, the Ontario universities and the OUAC. Individual high schools may have additional internal deadlines.</a:t>
            </a:r>
          </a:p>
          <a:p>
            <a:pPr eaLnBrk="1" hangingPunct="1"/>
            <a:endParaRPr lang="en-US" sz="1300" dirty="0"/>
          </a:p>
          <a:p>
            <a:pPr algn="just" eaLnBrk="1" hangingPunct="1"/>
            <a:r>
              <a:rPr lang="en-US" sz="1300" dirty="0"/>
              <a:t>You should </a:t>
            </a:r>
            <a:r>
              <a:rPr lang="en-US" sz="1300" b="1" dirty="0"/>
              <a:t>not</a:t>
            </a:r>
            <a:r>
              <a:rPr lang="en-US" sz="1300" dirty="0"/>
              <a:t> wait until the last minute to submit your application – internet connections may be interrupted as the deadline approaches. </a:t>
            </a:r>
            <a:r>
              <a:rPr lang="en-US" sz="1300" b="1" dirty="0"/>
              <a:t>January </a:t>
            </a:r>
            <a:r>
              <a:rPr lang="fr-CA" sz="1300" b="1" dirty="0"/>
              <a:t>15, 2024, </a:t>
            </a:r>
            <a:r>
              <a:rPr lang="fr-CA" sz="1300" dirty="0" err="1"/>
              <a:t>is</a:t>
            </a:r>
            <a:r>
              <a:rPr lang="fr-CA" sz="1300" dirty="0"/>
              <a:t> the application deadline. </a:t>
            </a:r>
            <a:r>
              <a:rPr lang="fr-CA" sz="1300" dirty="0" err="1"/>
              <a:t>We</a:t>
            </a:r>
            <a:r>
              <a:rPr lang="fr-CA" sz="1300" dirty="0"/>
              <a:t> </a:t>
            </a:r>
            <a:r>
              <a:rPr lang="fr-CA" sz="1300" dirty="0" err="1"/>
              <a:t>will</a:t>
            </a:r>
            <a:r>
              <a:rPr lang="fr-CA" sz="1300" dirty="0"/>
              <a:t> </a:t>
            </a:r>
            <a:r>
              <a:rPr lang="fr-CA" sz="1300" dirty="0" err="1"/>
              <a:t>accept</a:t>
            </a:r>
            <a:r>
              <a:rPr lang="fr-CA" sz="1300" dirty="0"/>
              <a:t> applications </a:t>
            </a:r>
            <a:r>
              <a:rPr lang="fr-CA" sz="1300" dirty="0" err="1"/>
              <a:t>after</a:t>
            </a:r>
            <a:r>
              <a:rPr lang="fr-CA" sz="1300" dirty="0"/>
              <a:t> </a:t>
            </a:r>
            <a:r>
              <a:rPr lang="fr-CA" sz="1300" dirty="0" err="1"/>
              <a:t>this</a:t>
            </a:r>
            <a:r>
              <a:rPr lang="fr-CA" sz="1300" dirty="0"/>
              <a:t> date, but</a:t>
            </a:r>
            <a:r>
              <a:rPr lang="en-US" sz="1300" dirty="0"/>
              <a:t> certain limited enrollment programs may no longer be available.</a:t>
            </a:r>
          </a:p>
        </p:txBody>
      </p:sp>
      <p:sp>
        <p:nvSpPr>
          <p:cNvPr id="4" name="Slide Number Placeholder 3"/>
          <p:cNvSpPr>
            <a:spLocks noGrp="1"/>
          </p:cNvSpPr>
          <p:nvPr>
            <p:ph type="sldNum" sz="quarter" idx="10"/>
          </p:nvPr>
        </p:nvSpPr>
        <p:spPr/>
        <p:txBody>
          <a:bodyPr/>
          <a:lstStyle/>
          <a:p>
            <a:fld id="{2ECE0098-B999-43B4-B7FB-3854E872FE01}" type="slidenum">
              <a:rPr lang="en-US" smtClean="0"/>
              <a:pPr/>
              <a:t>4</a:t>
            </a:fld>
            <a:endParaRPr lang="en-US"/>
          </a:p>
        </p:txBody>
      </p:sp>
    </p:spTree>
    <p:extLst>
      <p:ext uri="{BB962C8B-B14F-4D97-AF65-F5344CB8AC3E}">
        <p14:creationId xmlns:p14="http://schemas.microsoft.com/office/powerpoint/2010/main" val="41599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You will</a:t>
            </a:r>
            <a:r>
              <a:rPr lang="en-CA" baseline="0" dirty="0"/>
              <a:t> access the Undergraduate Application at: www.ouac.on.ca. </a:t>
            </a:r>
          </a:p>
          <a:p>
            <a:pPr defTabSz="966612">
              <a:defRPr/>
            </a:pPr>
            <a:endParaRPr lang="en-CA" baseline="0" dirty="0"/>
          </a:p>
          <a:p>
            <a:pPr defTabSz="966612">
              <a:defRPr/>
            </a:pPr>
            <a:r>
              <a:rPr lang="en-CA" baseline="0" dirty="0"/>
              <a:t>Read the Undergraduate Application Guide </a:t>
            </a:r>
            <a:r>
              <a:rPr lang="en-US" baseline="0" dirty="0"/>
              <a:t>for in-depth instructions about how to complete the application</a:t>
            </a:r>
            <a:r>
              <a:rPr lang="en-CA" baseline="0" dirty="0"/>
              <a:t>: www.ouac.on.ca/undergrad-guide.</a:t>
            </a:r>
            <a:endParaRPr lang="en-CA"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5</a:t>
            </a:fld>
            <a:endParaRPr lang="en-US"/>
          </a:p>
        </p:txBody>
      </p:sp>
    </p:spTree>
    <p:extLst>
      <p:ext uri="{BB962C8B-B14F-4D97-AF65-F5344CB8AC3E}">
        <p14:creationId xmlns:p14="http://schemas.microsoft.com/office/powerpoint/2010/main" val="277467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400" dirty="0"/>
              <a:t>You will provide basic personal information and</a:t>
            </a:r>
            <a:r>
              <a:rPr lang="en-CA" sz="1400" baseline="0" dirty="0"/>
              <a:t> create a username and password. You should create a username that is personal and easy for you to remember, as you will be using it to log in to your application from now on and to apply to all future OUAC applications.</a:t>
            </a:r>
            <a:endParaRPr lang="en-CA" sz="1400" dirty="0"/>
          </a:p>
          <a:p>
            <a:pPr defTabSz="966612">
              <a:defRPr/>
            </a:pPr>
            <a:endParaRPr lang="en-CA" sz="1300"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6</a:t>
            </a:fld>
            <a:endParaRPr lang="en-US"/>
          </a:p>
        </p:txBody>
      </p:sp>
    </p:spTree>
    <p:extLst>
      <p:ext uri="{BB962C8B-B14F-4D97-AF65-F5344CB8AC3E}">
        <p14:creationId xmlns:p14="http://schemas.microsoft.com/office/powerpoint/2010/main" val="58821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7</a:t>
            </a:fld>
            <a:endParaRPr lang="en-CA"/>
          </a:p>
        </p:txBody>
      </p:sp>
    </p:spTree>
    <p:extLst>
      <p:ext uri="{BB962C8B-B14F-4D97-AF65-F5344CB8AC3E}">
        <p14:creationId xmlns:p14="http://schemas.microsoft.com/office/powerpoint/2010/main" val="175894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8</a:t>
            </a:fld>
            <a:endParaRPr lang="en-CA"/>
          </a:p>
        </p:txBody>
      </p:sp>
    </p:spTree>
    <p:extLst>
      <p:ext uri="{BB962C8B-B14F-4D97-AF65-F5344CB8AC3E}">
        <p14:creationId xmlns:p14="http://schemas.microsoft.com/office/powerpoint/2010/main" val="176259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Quick Links menu appears on the left side of each page throughout the application (on a desktop computer). You are guided through the different sections of the application in order. The Application Status bar on the right side of each page shows you your progress through the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9</a:t>
            </a:fld>
            <a:endParaRPr lang="en-CA"/>
          </a:p>
        </p:txBody>
      </p:sp>
    </p:spTree>
    <p:extLst>
      <p:ext uri="{BB962C8B-B14F-4D97-AF65-F5344CB8AC3E}">
        <p14:creationId xmlns:p14="http://schemas.microsoft.com/office/powerpoint/2010/main" val="418059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baseline="0" dirty="0"/>
              <a:t>The My Personal Details section has 4 sub-sections: The Basics, Citizenship and Language, Applicant Diversity Census and Contact Details.</a:t>
            </a:r>
            <a:br>
              <a:rPr lang="en-CA" baseline="0" dirty="0"/>
            </a:br>
            <a:br>
              <a:rPr lang="en-CA" baseline="0" dirty="0"/>
            </a:br>
            <a:r>
              <a:rPr lang="en-CA" baseline="0" dirty="0"/>
              <a:t>It is important that you provide all legal given names on The Basics page of My Personal Details. You should </a:t>
            </a:r>
            <a:r>
              <a:rPr lang="en-CA" b="1" baseline="0" dirty="0"/>
              <a:t>not </a:t>
            </a:r>
            <a:r>
              <a:rPr lang="en-CA" b="0" baseline="0" dirty="0"/>
              <a:t>use n</a:t>
            </a:r>
            <a:r>
              <a:rPr lang="en-CA" baseline="0" dirty="0"/>
              <a:t>icknames, abbreviations or initials.</a:t>
            </a:r>
          </a:p>
          <a:p>
            <a:pPr defTabSz="966612">
              <a:defRPr/>
            </a:pPr>
            <a:endParaRPr lang="en-CA" baseline="0" dirty="0"/>
          </a:p>
          <a:p>
            <a:pPr defTabSz="966612">
              <a:defRPr/>
            </a:pPr>
            <a:r>
              <a:rPr lang="en-CA" baseline="0" dirty="0"/>
              <a:t>You must enter your email address accurately, as the OUAC and the universities will correspond with you via email during the application process. </a:t>
            </a:r>
            <a:r>
              <a:rPr lang="en-US" baseline="0" dirty="0"/>
              <a:t>We highly recommend you do not use school- or employer-issued email addresses.</a:t>
            </a:r>
            <a:br>
              <a:rPr lang="en-US" baseline="0" dirty="0"/>
            </a:br>
            <a:br>
              <a:rPr lang="en-US" baseline="0" dirty="0"/>
            </a:br>
            <a:r>
              <a:rPr lang="en-CA" sz="1300" baseline="0" dirty="0"/>
              <a:t>When you </a:t>
            </a:r>
            <a:r>
              <a:rPr lang="en-CA" sz="1300" dirty="0"/>
              <a:t>create your OUAC account, you will receive an email asking you to click a link to verify your email address. You are not able to submit your application until you verify your email address. If you lose the email, you can re-send it to yourself through Contact Details.</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a:p>
        </p:txBody>
      </p:sp>
    </p:spTree>
    <p:extLst>
      <p:ext uri="{BB962C8B-B14F-4D97-AF65-F5344CB8AC3E}">
        <p14:creationId xmlns:p14="http://schemas.microsoft.com/office/powerpoint/2010/main" val="204880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36" name="Rectangle 35"/>
          <p:cNvSpPr/>
          <p:nvPr userDrawn="1"/>
        </p:nvSpPr>
        <p:spPr>
          <a:xfrm>
            <a:off x="28702" y="5901665"/>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651A35"/>
                </a:solidFill>
              </a:defRPr>
            </a:lvl1pPr>
          </a:lstStyle>
          <a:p>
            <a:r>
              <a:rPr lang="en-US" dirty="0"/>
              <a:t>Click to edit Master title style</a:t>
            </a:r>
            <a:endParaRPr lang="en-CA" dirty="0"/>
          </a:p>
        </p:txBody>
      </p:sp>
      <p:sp>
        <p:nvSpPr>
          <p:cNvPr id="39" name="Rectangle 38">
            <a:extLst>
              <a:ext uri="{FF2B5EF4-FFF2-40B4-BE49-F238E27FC236}">
                <a16:creationId xmlns:a16="http://schemas.microsoft.com/office/drawing/2014/main" id="{9235D2E4-A659-3481-52BF-46800760A39B}"/>
              </a:ext>
            </a:extLst>
          </p:cNvPr>
          <p:cNvSpPr/>
          <p:nvPr userDrawn="1"/>
        </p:nvSpPr>
        <p:spPr>
          <a:xfrm>
            <a:off x="0" y="4869160"/>
            <a:ext cx="9155941" cy="1296144"/>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descr="Logos for the Undergraduate, Law, Medicine, Rehab Sciences and Teacher Ed applications.">
            <a:extLst>
              <a:ext uri="{FF2B5EF4-FFF2-40B4-BE49-F238E27FC236}">
                <a16:creationId xmlns:a16="http://schemas.microsoft.com/office/drawing/2014/main" id="{DD23DF7C-C0B5-6B1E-33EF-4F8E7D7FCADF}"/>
              </a:ext>
            </a:extLst>
          </p:cNvPr>
          <p:cNvPicPr>
            <a:picLocks noChangeAspect="1"/>
          </p:cNvPicPr>
          <p:nvPr userDrawn="1"/>
        </p:nvPicPr>
        <p:blipFill>
          <a:blip r:embed="rId3"/>
          <a:stretch>
            <a:fillRect/>
          </a:stretch>
        </p:blipFill>
        <p:spPr>
          <a:xfrm>
            <a:off x="477227" y="4941168"/>
            <a:ext cx="8189545" cy="1130719"/>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7810" y="479715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B8889BB1-24EC-3197-3033-8AFFD30D5F1B}"/>
              </a:ext>
            </a:extLst>
          </p:cNvPr>
          <p:cNvSpPr/>
          <p:nvPr userDrawn="1"/>
        </p:nvSpPr>
        <p:spPr>
          <a:xfrm>
            <a:off x="-9128" y="613559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3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8889BB1-24EC-3197-3033-8AFFD30D5F1B}"/>
              </a:ext>
            </a:extLst>
          </p:cNvPr>
          <p:cNvSpPr/>
          <p:nvPr userDrawn="1"/>
        </p:nvSpPr>
        <p:spPr>
          <a:xfrm>
            <a:off x="-1668" y="0"/>
            <a:ext cx="9180512" cy="616842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F0BF5B"/>
                </a:solidFill>
              </a:defRPr>
            </a:lvl1pPr>
          </a:lstStyle>
          <a:p>
            <a:r>
              <a:rPr lang="en-US" dirty="0"/>
              <a:t>Click to edit Master title style</a:t>
            </a:r>
            <a:endParaRPr lang="en-CA" dirty="0"/>
          </a:p>
        </p:txBody>
      </p:sp>
      <p:grpSp>
        <p:nvGrpSpPr>
          <p:cNvPr id="7" name="Group 6">
            <a:extLst>
              <a:ext uri="{FF2B5EF4-FFF2-40B4-BE49-F238E27FC236}">
                <a16:creationId xmlns:a16="http://schemas.microsoft.com/office/drawing/2014/main" id="{B32AE6C7-AD85-8E03-870D-A65C53F37091}"/>
              </a:ext>
            </a:extLst>
          </p:cNvPr>
          <p:cNvGrpSpPr/>
          <p:nvPr userDrawn="1"/>
        </p:nvGrpSpPr>
        <p:grpSpPr>
          <a:xfrm>
            <a:off x="-5970" y="6162086"/>
            <a:ext cx="9184814" cy="731918"/>
            <a:chOff x="-5970" y="6162086"/>
            <a:chExt cx="9184814" cy="731918"/>
          </a:xfrm>
        </p:grpSpPr>
        <p:sp>
          <p:nvSpPr>
            <p:cNvPr id="39" name="Rectangle 38">
              <a:extLst>
                <a:ext uri="{FF2B5EF4-FFF2-40B4-BE49-F238E27FC236}">
                  <a16:creationId xmlns:a16="http://schemas.microsoft.com/office/drawing/2014/main" id="{9235D2E4-A659-3481-52BF-46800760A39B}"/>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a:extLst>
                <a:ext uri="{FF2B5EF4-FFF2-40B4-BE49-F238E27FC236}">
                  <a16:creationId xmlns:a16="http://schemas.microsoft.com/office/drawing/2014/main" id="{DD23DF7C-C0B5-6B1E-33EF-4F8E7D7FCADF}"/>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background with white text&#10;&#10;Description automatically generated">
              <a:extLst>
                <a:ext uri="{FF2B5EF4-FFF2-40B4-BE49-F238E27FC236}">
                  <a16:creationId xmlns:a16="http://schemas.microsoft.com/office/drawing/2014/main" id="{54B25160-B8AB-C448-77FB-D327D1D77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41522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rgbClr val="516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Tree>
    <p:extLst>
      <p:ext uri="{BB962C8B-B14F-4D97-AF65-F5344CB8AC3E}">
        <p14:creationId xmlns:p14="http://schemas.microsoft.com/office/powerpoint/2010/main" val="29366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1A4846-02F9-B4E3-31CC-3448AD05202A}"/>
              </a:ext>
            </a:extLst>
          </p:cNvPr>
          <p:cNvGrpSpPr/>
          <p:nvPr userDrawn="1"/>
        </p:nvGrpSpPr>
        <p:grpSpPr>
          <a:xfrm>
            <a:off x="-5970" y="6162086"/>
            <a:ext cx="9184814" cy="731918"/>
            <a:chOff x="-5970" y="6162086"/>
            <a:chExt cx="9184814" cy="731918"/>
          </a:xfrm>
        </p:grpSpPr>
        <p:sp>
          <p:nvSpPr>
            <p:cNvPr id="17" name="Rectangle 16">
              <a:extLst>
                <a:ext uri="{FF2B5EF4-FFF2-40B4-BE49-F238E27FC236}">
                  <a16:creationId xmlns:a16="http://schemas.microsoft.com/office/drawing/2014/main" id="{1055FCC0-ED1C-660C-D223-BD68811BAE7F}"/>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2B832A0B-4138-D7F9-8C7C-88AB64EDB1CA}"/>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19" name="Rectangle 18">
              <a:extLst>
                <a:ext uri="{FF2B5EF4-FFF2-40B4-BE49-F238E27FC236}">
                  <a16:creationId xmlns:a16="http://schemas.microsoft.com/office/drawing/2014/main" id="{83BADB22-DAC3-22D7-48AD-71AB537C1DAA}"/>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A black background with white text&#10;&#10;Description automatically generated">
              <a:extLst>
                <a:ext uri="{FF2B5EF4-FFF2-40B4-BE49-F238E27FC236}">
                  <a16:creationId xmlns:a16="http://schemas.microsoft.com/office/drawing/2014/main" id="{F54F0349-B4CA-32C7-9AFF-7DC5A1D22A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771542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2023-10-04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5" r:id="rId4"/>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uac.on.ca/undergrad-guide"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ontariouniversitiesinfo.c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ouac.on.ca/undergrad-gui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ouac.on.ca/faq"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www.ouac.on.ca/undergrad-guide" TargetMode="External"/><Relationship Id="rId4" Type="http://schemas.openxmlformats.org/officeDocument/2006/relationships/hyperlink" Target="mailto:undergrad@ouac.on.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ouac.o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2" y="1916832"/>
            <a:ext cx="9134872" cy="759890"/>
          </a:xfrm>
        </p:spPr>
        <p:txBody>
          <a:bodyPr>
            <a:normAutofit fontScale="90000"/>
          </a:bodyPr>
          <a:lstStyle/>
          <a:p>
            <a:r>
              <a:rPr lang="en-CA" dirty="0"/>
              <a:t>Applying to </a:t>
            </a:r>
            <a:br>
              <a:rPr lang="en-CA" dirty="0"/>
            </a:br>
            <a:r>
              <a:rPr lang="en-CA" dirty="0"/>
              <a:t>Ontario’s Universities</a:t>
            </a:r>
          </a:p>
        </p:txBody>
      </p:sp>
      <p:sp>
        <p:nvSpPr>
          <p:cNvPr id="4" name="Subtitle 3"/>
          <p:cNvSpPr>
            <a:spLocks noGrp="1"/>
          </p:cNvSpPr>
          <p:nvPr>
            <p:ph type="subTitle" idx="1"/>
          </p:nvPr>
        </p:nvSpPr>
        <p:spPr>
          <a:xfrm>
            <a:off x="42648" y="2899541"/>
            <a:ext cx="9144000" cy="1468677"/>
          </a:xfrm>
        </p:spPr>
        <p:txBody>
          <a:bodyPr>
            <a:normAutofit/>
          </a:bodyPr>
          <a:lstStyle/>
          <a:p>
            <a:r>
              <a:rPr lang="en-CA" dirty="0"/>
              <a:t>Undergraduate Application</a:t>
            </a:r>
          </a:p>
          <a:p>
            <a:r>
              <a:rPr lang="en-CA" dirty="0"/>
              <a:t>Instructions for Ontario High School Students</a:t>
            </a:r>
          </a:p>
          <a:p>
            <a:r>
              <a:rPr lang="en-CA" b="1" dirty="0">
                <a:hlinkClick r:id="rId2"/>
              </a:rPr>
              <a:t>www.ouac.on.ca/undergrad-guide</a:t>
            </a:r>
            <a:r>
              <a:rPr lang="en-CA" b="1" dirty="0"/>
              <a:t> </a:t>
            </a:r>
          </a:p>
        </p:txBody>
      </p:sp>
      <p:pic>
        <p:nvPicPr>
          <p:cNvPr id="5" name="Graphic 4" descr="Undergraduate Application logo.">
            <a:extLst>
              <a:ext uri="{FF2B5EF4-FFF2-40B4-BE49-F238E27FC236}">
                <a16:creationId xmlns:a16="http://schemas.microsoft.com/office/drawing/2014/main" id="{116A56E5-8986-9905-1319-114824F30F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6556" y="404664"/>
            <a:ext cx="1656184" cy="1324947"/>
          </a:xfrm>
          <a:prstGeom prst="rect">
            <a:avLst/>
          </a:prstGeom>
        </p:spPr>
      </p:pic>
    </p:spTree>
    <p:extLst>
      <p:ext uri="{BB962C8B-B14F-4D97-AF65-F5344CB8AC3E}">
        <p14:creationId xmlns:p14="http://schemas.microsoft.com/office/powerpoint/2010/main" val="37827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Personal Details</a:t>
            </a:r>
          </a:p>
        </p:txBody>
      </p:sp>
      <p:pic>
        <p:nvPicPr>
          <p:cNvPr id="4" name="Picture 3" descr="Screenshot of Quick Links menu with the 4 sub-sections of the My Personal Details section.">
            <a:extLst>
              <a:ext uri="{FF2B5EF4-FFF2-40B4-BE49-F238E27FC236}">
                <a16:creationId xmlns:a16="http://schemas.microsoft.com/office/drawing/2014/main" id="{C863C69C-D837-114F-09EE-7F77690073AB}"/>
              </a:ext>
            </a:extLst>
          </p:cNvPr>
          <p:cNvPicPr>
            <a:picLocks noChangeAspect="1"/>
          </p:cNvPicPr>
          <p:nvPr/>
        </p:nvPicPr>
        <p:blipFill>
          <a:blip r:embed="rId3"/>
          <a:stretch>
            <a:fillRect/>
          </a:stretch>
        </p:blipFill>
        <p:spPr>
          <a:xfrm>
            <a:off x="755576" y="1381688"/>
            <a:ext cx="2343150" cy="3219450"/>
          </a:xfrm>
          <a:prstGeom prst="rect">
            <a:avLst/>
          </a:prstGeom>
        </p:spPr>
      </p:pic>
      <p:pic>
        <p:nvPicPr>
          <p:cNvPr id="6" name="Picture 5" descr="Screenshot of the Contact Details page.">
            <a:extLst>
              <a:ext uri="{FF2B5EF4-FFF2-40B4-BE49-F238E27FC236}">
                <a16:creationId xmlns:a16="http://schemas.microsoft.com/office/drawing/2014/main" id="{371E1CCC-2152-36E8-77D4-C2794B5E8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782" y="1381688"/>
            <a:ext cx="5473849" cy="4761108"/>
          </a:xfrm>
          <a:prstGeom prst="rect">
            <a:avLst/>
          </a:prstGeom>
        </p:spPr>
      </p:pic>
      <p:sp>
        <p:nvSpPr>
          <p:cNvPr id="7" name="AutoShape 13">
            <a:extLst>
              <a:ext uri="{FF2B5EF4-FFF2-40B4-BE49-F238E27FC236}">
                <a16:creationId xmlns:a16="http://schemas.microsoft.com/office/drawing/2014/main" id="{3B9EF99A-EA2F-2A3B-ADF2-A56E14961424}"/>
              </a:ext>
            </a:extLst>
          </p:cNvPr>
          <p:cNvSpPr>
            <a:spLocks noChangeArrowheads="1"/>
          </p:cNvSpPr>
          <p:nvPr/>
        </p:nvSpPr>
        <p:spPr bwMode="auto">
          <a:xfrm>
            <a:off x="4572000" y="3789040"/>
            <a:ext cx="3816424" cy="1117210"/>
          </a:xfrm>
          <a:prstGeom prst="wedgeRectCallout">
            <a:avLst>
              <a:gd name="adj1" fmla="val -22315"/>
              <a:gd name="adj2" fmla="val 134010"/>
            </a:avLst>
          </a:prstGeom>
          <a:solidFill>
            <a:srgbClr val="DDE3EB"/>
          </a:solidFill>
          <a:ln w="9525">
            <a:solidFill>
              <a:srgbClr val="215968"/>
            </a:solidFill>
            <a:miter lim="800000"/>
            <a:headEnd/>
            <a:tailEnd/>
          </a:ln>
        </p:spPr>
        <p:txBody>
          <a:bodyPr anchor="ctr"/>
          <a:lstStyle/>
          <a:p>
            <a:pPr algn="ctr" eaLnBrk="0" hangingPunct="0"/>
            <a:r>
              <a:rPr lang="en-US" sz="2000" dirty="0">
                <a:solidFill>
                  <a:schemeClr val="tx1"/>
                </a:solidFill>
                <a:latin typeface="Arial" panose="020B0604020202020204" pitchFamily="34" charset="0"/>
                <a:cs typeface="Arial" panose="020B0604020202020204" pitchFamily="34" charset="0"/>
              </a:rPr>
              <a:t>You are not able to submit your application until you verify your email address.</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A0D1F54-CF2F-7B90-AFF1-92A997A8A0FB}"/>
              </a:ext>
              <a:ext uri="{C183D7F6-B498-43B3-948B-1728B52AA6E4}">
                <adec:decorative xmlns:adec="http://schemas.microsoft.com/office/drawing/2017/decorative" val="1"/>
              </a:ext>
            </a:extLst>
          </p:cNvPr>
          <p:cNvSpPr/>
          <p:nvPr/>
        </p:nvSpPr>
        <p:spPr>
          <a:xfrm>
            <a:off x="3419872" y="5476312"/>
            <a:ext cx="936104" cy="216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77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Background – Education</a:t>
            </a:r>
          </a:p>
        </p:txBody>
      </p:sp>
      <p:pic>
        <p:nvPicPr>
          <p:cNvPr id="8" name="Picture 7" descr="Screenshot of the Education page.">
            <a:extLst>
              <a:ext uri="{FF2B5EF4-FFF2-40B4-BE49-F238E27FC236}">
                <a16:creationId xmlns:a16="http://schemas.microsoft.com/office/drawing/2014/main" id="{CF226385-885B-6972-BEEE-41DC1BD87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20" y="1268760"/>
            <a:ext cx="6600912" cy="4799880"/>
          </a:xfrm>
          <a:prstGeom prst="rect">
            <a:avLst/>
          </a:prstGeom>
        </p:spPr>
      </p:pic>
      <p:sp>
        <p:nvSpPr>
          <p:cNvPr id="4" name="Rectangle 3" descr="&#10;">
            <a:extLst>
              <a:ext uri="{FF2B5EF4-FFF2-40B4-BE49-F238E27FC236}">
                <a16:creationId xmlns:a16="http://schemas.microsoft.com/office/drawing/2014/main" id="{0BA0552E-E26C-CF94-88AA-91619CBFD4BE}"/>
              </a:ext>
            </a:extLst>
          </p:cNvPr>
          <p:cNvSpPr/>
          <p:nvPr/>
        </p:nvSpPr>
        <p:spPr>
          <a:xfrm>
            <a:off x="5220072" y="1930524"/>
            <a:ext cx="3672408" cy="2996952"/>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dirty="0">
                <a:solidFill>
                  <a:schemeClr val="tx1"/>
                </a:solidFill>
                <a:latin typeface="Arial" pitchFamily="34" charset="0"/>
                <a:cs typeface="Arial" pitchFamily="34" charset="0"/>
              </a:rPr>
              <a:t>Provide information about </a:t>
            </a:r>
            <a:r>
              <a:rPr lang="en-US" sz="2000" b="1" dirty="0">
                <a:solidFill>
                  <a:schemeClr val="tx1"/>
                </a:solidFill>
                <a:latin typeface="Arial" pitchFamily="34" charset="0"/>
                <a:cs typeface="Arial" pitchFamily="34" charset="0"/>
              </a:rPr>
              <a:t>all</a:t>
            </a:r>
            <a:r>
              <a:rPr lang="en-US" sz="2000" dirty="0">
                <a:solidFill>
                  <a:schemeClr val="tx1"/>
                </a:solidFill>
                <a:latin typeface="Arial" pitchFamily="34" charset="0"/>
                <a:cs typeface="Arial" pitchFamily="34" charset="0"/>
              </a:rPr>
              <a:t> institutions where you registered in 1 or more high school courses.</a:t>
            </a:r>
          </a:p>
          <a:p>
            <a:pPr eaLnBrk="0" hangingPunct="0">
              <a:spcBef>
                <a:spcPct val="50000"/>
              </a:spcBef>
              <a:defRPr/>
            </a:pPr>
            <a:r>
              <a:rPr lang="en-US" sz="2000" dirty="0">
                <a:solidFill>
                  <a:schemeClr val="tx1"/>
                </a:solidFill>
                <a:latin typeface="Arial" pitchFamily="34" charset="0"/>
                <a:cs typeface="Arial" pitchFamily="34" charset="0"/>
              </a:rPr>
              <a:t>Provide information about postsecondary courses you took as part of an enrichment or dual credit program.</a:t>
            </a:r>
          </a:p>
        </p:txBody>
      </p:sp>
    </p:spTree>
    <p:extLst>
      <p:ext uri="{BB962C8B-B14F-4D97-AF65-F5344CB8AC3E}">
        <p14:creationId xmlns:p14="http://schemas.microsoft.com/office/powerpoint/2010/main" val="367330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the Tell Us More section."/>
          <p:cNvSpPr>
            <a:spLocks noGrp="1"/>
          </p:cNvSpPr>
          <p:nvPr>
            <p:ph type="title"/>
          </p:nvPr>
        </p:nvSpPr>
        <p:spPr/>
        <p:txBody>
          <a:bodyPr>
            <a:normAutofit/>
          </a:bodyPr>
          <a:lstStyle/>
          <a:p>
            <a:r>
              <a:rPr lang="en-CA" dirty="0"/>
              <a:t>My Background – Tell Us More</a:t>
            </a:r>
          </a:p>
        </p:txBody>
      </p:sp>
      <p:pic>
        <p:nvPicPr>
          <p:cNvPr id="8" name="Content Placeholder 7" descr="Screenshot of the Tell Us More section on the Education page.">
            <a:extLst>
              <a:ext uri="{FF2B5EF4-FFF2-40B4-BE49-F238E27FC236}">
                <a16:creationId xmlns:a16="http://schemas.microsoft.com/office/drawing/2014/main" id="{A4A07E6D-45BA-F3B3-EBB9-09EF10987F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695" y="1340768"/>
            <a:ext cx="5178505" cy="4525963"/>
          </a:xfrm>
        </p:spPr>
      </p:pic>
      <p:sp>
        <p:nvSpPr>
          <p:cNvPr id="4" name="Rectangle 3" descr="&#10;">
            <a:extLst>
              <a:ext uri="{FF2B5EF4-FFF2-40B4-BE49-F238E27FC236}">
                <a16:creationId xmlns:a16="http://schemas.microsoft.com/office/drawing/2014/main" id="{8B04FFF7-4000-833A-B822-26F81FF53EC6}"/>
              </a:ext>
            </a:extLst>
          </p:cNvPr>
          <p:cNvSpPr/>
          <p:nvPr/>
        </p:nvSpPr>
        <p:spPr>
          <a:xfrm>
            <a:off x="5827843" y="2332187"/>
            <a:ext cx="2232248" cy="2224186"/>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dirty="0">
                <a:solidFill>
                  <a:schemeClr val="tx1"/>
                </a:solidFill>
                <a:latin typeface="Arial" pitchFamily="34" charset="0"/>
                <a:cs typeface="Arial" pitchFamily="34" charset="0"/>
              </a:rPr>
              <a:t>Some fields are required. Select "Yes" to indicate you will achieve your OSSD, then add your OEN.</a:t>
            </a:r>
          </a:p>
        </p:txBody>
      </p:sp>
    </p:spTree>
    <p:extLst>
      <p:ext uri="{BB962C8B-B14F-4D97-AF65-F5344CB8AC3E}">
        <p14:creationId xmlns:p14="http://schemas.microsoft.com/office/powerpoint/2010/main" val="309596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Choices</a:t>
            </a:r>
          </a:p>
        </p:txBody>
      </p:sp>
      <p:pic>
        <p:nvPicPr>
          <p:cNvPr id="4" name="Picture 3" descr="Screenshot of the My Choices page with Ontario university logos.">
            <a:extLst>
              <a:ext uri="{FF2B5EF4-FFF2-40B4-BE49-F238E27FC236}">
                <a16:creationId xmlns:a16="http://schemas.microsoft.com/office/drawing/2014/main" id="{7A5D38D7-94C4-F012-7468-BF1A2A2D5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1194724"/>
            <a:ext cx="6822551" cy="4903509"/>
          </a:xfrm>
          <a:prstGeom prst="rect">
            <a:avLst/>
          </a:prstGeom>
        </p:spPr>
      </p:pic>
      <p:sp>
        <p:nvSpPr>
          <p:cNvPr id="5" name="AutoShape 8" descr="&#10;"/>
          <p:cNvSpPr>
            <a:spLocks noChangeArrowheads="1"/>
          </p:cNvSpPr>
          <p:nvPr/>
        </p:nvSpPr>
        <p:spPr bwMode="auto">
          <a:xfrm>
            <a:off x="5364088" y="2817180"/>
            <a:ext cx="3096344" cy="1619932"/>
          </a:xfrm>
          <a:prstGeom prst="wedgeRectCallout">
            <a:avLst>
              <a:gd name="adj1" fmla="val -48691"/>
              <a:gd name="adj2" fmla="val 17102"/>
            </a:avLst>
          </a:prstGeom>
          <a:solidFill>
            <a:srgbClr val="DDE3EB"/>
          </a:solidFill>
          <a:ln w="9525">
            <a:solidFill>
              <a:srgbClr val="215968"/>
            </a:solidFill>
            <a:miter lim="800000"/>
            <a:headEnd/>
            <a:tailEnd/>
          </a:ln>
        </p:spPr>
        <p:txBody>
          <a:bodyPr anchor="ctr"/>
          <a:lstStyle/>
          <a:p>
            <a:pPr eaLnBrk="0" hangingPunct="0"/>
            <a:r>
              <a:rPr lang="fr-CA" sz="2000" dirty="0">
                <a:latin typeface="Arial" panose="020B0604020202020204" pitchFamily="34" charset="0"/>
                <a:cs typeface="Arial" panose="020B0604020202020204" pitchFamily="34" charset="0"/>
              </a:rPr>
              <a:t>You can </a:t>
            </a:r>
            <a:r>
              <a:rPr lang="fr-CA" sz="2000" dirty="0" err="1">
                <a:latin typeface="Arial" panose="020B0604020202020204" pitchFamily="34" charset="0"/>
                <a:cs typeface="Arial" panose="020B0604020202020204" pitchFamily="34" charset="0"/>
              </a:rPr>
              <a:t>search</a:t>
            </a:r>
            <a:r>
              <a:rPr lang="fr-CA" sz="2000" dirty="0">
                <a:latin typeface="Arial" panose="020B0604020202020204" pitchFamily="34" charset="0"/>
                <a:cs typeface="Arial" panose="020B0604020202020204" pitchFamily="34" charset="0"/>
              </a:rPr>
              <a:t> for programs by </a:t>
            </a:r>
            <a:r>
              <a:rPr lang="fr-CA" sz="2000" dirty="0" err="1">
                <a:latin typeface="Arial" panose="020B0604020202020204" pitchFamily="34" charset="0"/>
                <a:cs typeface="Arial" panose="020B0604020202020204" pitchFamily="34" charset="0"/>
              </a:rPr>
              <a:t>university</a:t>
            </a:r>
            <a:r>
              <a:rPr lang="fr-CA" sz="2000" dirty="0">
                <a:latin typeface="Arial" panose="020B0604020202020204" pitchFamily="34" charset="0"/>
                <a:cs typeface="Arial" panose="020B0604020202020204" pitchFamily="34" charset="0"/>
              </a:rPr>
              <a:t>, </a:t>
            </a:r>
            <a:r>
              <a:rPr lang="fr-CA" sz="2000" dirty="0" err="1">
                <a:latin typeface="Arial" panose="020B0604020202020204" pitchFamily="34" charset="0"/>
                <a:cs typeface="Arial" panose="020B0604020202020204" pitchFamily="34" charset="0"/>
              </a:rPr>
              <a:t>geographic</a:t>
            </a:r>
            <a:r>
              <a:rPr lang="fr-CA" sz="2000" dirty="0">
                <a:latin typeface="Arial" panose="020B0604020202020204" pitchFamily="34" charset="0"/>
                <a:cs typeface="Arial" panose="020B0604020202020204" pitchFamily="34" charset="0"/>
              </a:rPr>
              <a:t> area or program code.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0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You Have Selected a Program</a:t>
            </a:r>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en-CA" sz="2000" dirty="0"/>
              <a:t>Complete the program details for each program selected.</a:t>
            </a:r>
          </a:p>
        </p:txBody>
      </p:sp>
      <p:pic>
        <p:nvPicPr>
          <p:cNvPr id="5" name="Picture 4" descr="Screenshot of Program Details for Trent University.">
            <a:extLst>
              <a:ext uri="{FF2B5EF4-FFF2-40B4-BE49-F238E27FC236}">
                <a16:creationId xmlns:a16="http://schemas.microsoft.com/office/drawing/2014/main" id="{BBD8DBB6-379C-FD29-EE37-58962EA3E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974" y="1844824"/>
            <a:ext cx="3339026" cy="4299490"/>
          </a:xfrm>
          <a:prstGeom prst="rect">
            <a:avLst/>
          </a:prstGeom>
        </p:spPr>
      </p:pic>
      <p:sp>
        <p:nvSpPr>
          <p:cNvPr id="6" name="AutoShape 13"/>
          <p:cNvSpPr>
            <a:spLocks noChangeArrowheads="1"/>
          </p:cNvSpPr>
          <p:nvPr/>
        </p:nvSpPr>
        <p:spPr bwMode="auto">
          <a:xfrm>
            <a:off x="4761366" y="4228911"/>
            <a:ext cx="3816424" cy="1224136"/>
          </a:xfrm>
          <a:prstGeom prst="wedgeRectCallout">
            <a:avLst>
              <a:gd name="adj1" fmla="val -74474"/>
              <a:gd name="adj2" fmla="val -56691"/>
            </a:avLst>
          </a:prstGeom>
          <a:solidFill>
            <a:srgbClr val="DDE3EB"/>
          </a:solidFill>
          <a:ln w="9525">
            <a:solidFill>
              <a:srgbClr val="215968"/>
            </a:solidFill>
            <a:miter lim="800000"/>
            <a:headEnd/>
            <a:tailEnd/>
          </a:ln>
        </p:spPr>
        <p:txBody>
          <a:bodyPr anchor="ctr"/>
          <a:lstStyle/>
          <a:p>
            <a:pPr algn="ctr" eaLnBrk="0" hangingPunct="0"/>
            <a:r>
              <a:rPr lang="fr-CA" sz="2000" dirty="0" err="1">
                <a:latin typeface="Arial" panose="020B0604020202020204" pitchFamily="34" charset="0"/>
                <a:cs typeface="Arial" panose="020B0604020202020204" pitchFamily="34" charset="0"/>
              </a:rPr>
              <a:t>View</a:t>
            </a:r>
            <a:r>
              <a:rPr lang="fr-CA" sz="2000" dirty="0">
                <a:latin typeface="Arial" panose="020B0604020202020204" pitchFamily="34" charset="0"/>
                <a:cs typeface="Arial" panose="020B0604020202020204" pitchFamily="34" charset="0"/>
              </a:rPr>
              <a:t> the admission </a:t>
            </a:r>
            <a:r>
              <a:rPr lang="fr-CA" sz="2000" dirty="0" err="1">
                <a:latin typeface="Arial" panose="020B0604020202020204" pitchFamily="34" charset="0"/>
                <a:cs typeface="Arial" panose="020B0604020202020204" pitchFamily="34" charset="0"/>
              </a:rPr>
              <a:t>requirements</a:t>
            </a:r>
            <a:r>
              <a:rPr lang="fr-CA" sz="2000" dirty="0">
                <a:latin typeface="Arial" panose="020B0604020202020204" pitchFamily="34" charset="0"/>
                <a:cs typeface="Arial" panose="020B0604020202020204" pitchFamily="34" charset="0"/>
              </a:rPr>
              <a:t> for the program.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71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Order Your Choices</a:t>
            </a:r>
          </a:p>
        </p:txBody>
      </p:sp>
      <p:pic>
        <p:nvPicPr>
          <p:cNvPr id="4" name="Picture 3" descr="Screenshot of the My Choices page with the Choice Number drop-drown menu indicated.">
            <a:extLst>
              <a:ext uri="{FF2B5EF4-FFF2-40B4-BE49-F238E27FC236}">
                <a16:creationId xmlns:a16="http://schemas.microsoft.com/office/drawing/2014/main" id="{4484EBE7-D0B1-4170-C345-6D3301E7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16" y="1268760"/>
            <a:ext cx="5271180" cy="4664822"/>
          </a:xfrm>
          <a:prstGeom prst="rect">
            <a:avLst/>
          </a:prstGeom>
        </p:spPr>
      </p:pic>
      <p:sp>
        <p:nvSpPr>
          <p:cNvPr id="5" name="AutoShape 4"/>
          <p:cNvSpPr>
            <a:spLocks noChangeArrowheads="1"/>
          </p:cNvSpPr>
          <p:nvPr/>
        </p:nvSpPr>
        <p:spPr bwMode="auto">
          <a:xfrm>
            <a:off x="4283968" y="3933056"/>
            <a:ext cx="4392488" cy="1872208"/>
          </a:xfrm>
          <a:prstGeom prst="wedgeRectCallout">
            <a:avLst>
              <a:gd name="adj1" fmla="val -103531"/>
              <a:gd name="adj2" fmla="val -91195"/>
            </a:avLst>
          </a:prstGeom>
          <a:solidFill>
            <a:srgbClr val="DDE3EB"/>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latin typeface="Arial" pitchFamily="34" charset="0"/>
                <a:cs typeface="Arial" pitchFamily="34" charset="0"/>
              </a:rPr>
              <a:t>The choice order does not affect scholarship or admission consideration </a:t>
            </a:r>
            <a:r>
              <a:rPr lang="en-US" sz="2000" b="1" dirty="0">
                <a:latin typeface="Arial" pitchFamily="34" charset="0"/>
                <a:cs typeface="Arial" pitchFamily="34" charset="0"/>
              </a:rPr>
              <a:t>unless</a:t>
            </a:r>
            <a:r>
              <a:rPr lang="en-US" sz="2000" dirty="0">
                <a:latin typeface="Arial" pitchFamily="34" charset="0"/>
                <a:cs typeface="Arial" pitchFamily="34" charset="0"/>
              </a:rPr>
              <a:t> a university’s information specifically states that it does. </a:t>
            </a:r>
          </a:p>
        </p:txBody>
      </p:sp>
    </p:spTree>
    <p:extLst>
      <p:ext uri="{BB962C8B-B14F-4D97-AF65-F5344CB8AC3E}">
        <p14:creationId xmlns:p14="http://schemas.microsoft.com/office/powerpoint/2010/main" val="402787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Information</a:t>
            </a:r>
          </a:p>
        </p:txBody>
      </p:sp>
      <p:sp>
        <p:nvSpPr>
          <p:cNvPr id="3" name="Content Placeholder 2"/>
          <p:cNvSpPr>
            <a:spLocks noGrp="1"/>
          </p:cNvSpPr>
          <p:nvPr>
            <p:ph idx="1"/>
          </p:nvPr>
        </p:nvSpPr>
        <p:spPr>
          <a:xfrm>
            <a:off x="1043608" y="1340768"/>
            <a:ext cx="7643192" cy="4525963"/>
          </a:xfrm>
        </p:spPr>
        <p:txBody>
          <a:bodyPr>
            <a:normAutofit/>
          </a:bodyPr>
          <a:lstStyle/>
          <a:p>
            <a:pPr marL="0" indent="0">
              <a:buNone/>
            </a:pPr>
            <a:r>
              <a:rPr lang="en-CA" sz="2000" dirty="0"/>
              <a:t>Monitor and report errors to your guidance counsellor.</a:t>
            </a:r>
          </a:p>
        </p:txBody>
      </p:sp>
      <p:pic>
        <p:nvPicPr>
          <p:cNvPr id="6" name="Picture 5" descr="Screenshot of the Academic Information page before academic information is available.">
            <a:extLst>
              <a:ext uri="{FF2B5EF4-FFF2-40B4-BE49-F238E27FC236}">
                <a16:creationId xmlns:a16="http://schemas.microsoft.com/office/drawing/2014/main" id="{57890FD3-E8B8-F90B-5F98-350CBB0AB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02" y="1893557"/>
            <a:ext cx="5616923" cy="1940658"/>
          </a:xfrm>
          <a:prstGeom prst="rect">
            <a:avLst/>
          </a:prstGeom>
          <a:ln>
            <a:solidFill>
              <a:schemeClr val="tx1">
                <a:lumMod val="50000"/>
                <a:lumOff val="50000"/>
              </a:schemeClr>
            </a:solidFill>
          </a:ln>
        </p:spPr>
      </p:pic>
      <p:pic>
        <p:nvPicPr>
          <p:cNvPr id="10" name="Picture 9" descr="Screenshot of the Academic Information page once academic information is available.">
            <a:extLst>
              <a:ext uri="{FF2B5EF4-FFF2-40B4-BE49-F238E27FC236}">
                <a16:creationId xmlns:a16="http://schemas.microsoft.com/office/drawing/2014/main" id="{1E0FA792-17E1-EB9A-74F4-96B6417F7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02" y="3996771"/>
            <a:ext cx="5616923" cy="2066975"/>
          </a:xfrm>
          <a:prstGeom prst="rect">
            <a:avLst/>
          </a:prstGeom>
          <a:ln>
            <a:solidFill>
              <a:schemeClr val="tx1">
                <a:lumMod val="50000"/>
                <a:lumOff val="50000"/>
              </a:schemeClr>
            </a:solidFill>
          </a:ln>
        </p:spPr>
      </p:pic>
      <p:pic>
        <p:nvPicPr>
          <p:cNvPr id="12" name="Picture 11" descr="Screenshot of read-only academic information.">
            <a:extLst>
              <a:ext uri="{FF2B5EF4-FFF2-40B4-BE49-F238E27FC236}">
                <a16:creationId xmlns:a16="http://schemas.microsoft.com/office/drawing/2014/main" id="{6BB961D6-C561-ACE9-F868-6A5E9586A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684" y="2532397"/>
            <a:ext cx="3770677" cy="3432842"/>
          </a:xfrm>
          <a:prstGeom prst="rect">
            <a:avLst/>
          </a:prstGeom>
        </p:spPr>
      </p:pic>
      <p:sp>
        <p:nvSpPr>
          <p:cNvPr id="5" name="Text Box 5"/>
          <p:cNvSpPr txBox="1">
            <a:spLocks noChangeArrowheads="1"/>
          </p:cNvSpPr>
          <p:nvPr/>
        </p:nvSpPr>
        <p:spPr bwMode="auto">
          <a:xfrm>
            <a:off x="6753225" y="4725144"/>
            <a:ext cx="1885950" cy="708025"/>
          </a:xfrm>
          <a:prstGeom prst="rect">
            <a:avLst/>
          </a:prstGeom>
          <a:solidFill>
            <a:srgbClr val="DDE3EB"/>
          </a:solidFill>
          <a:ln w="22225" algn="ctr">
            <a:solidFill>
              <a:srgbClr val="215968"/>
            </a:solid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This screen is read-only.</a:t>
            </a:r>
          </a:p>
        </p:txBody>
      </p:sp>
    </p:spTree>
    <p:extLst>
      <p:ext uri="{BB962C8B-B14F-4D97-AF65-F5344CB8AC3E}">
        <p14:creationId xmlns:p14="http://schemas.microsoft.com/office/powerpoint/2010/main" val="369361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Document Upload</a:t>
            </a:r>
          </a:p>
        </p:txBody>
      </p:sp>
      <p:pic>
        <p:nvPicPr>
          <p:cNvPr id="5" name="Picture 4" descr="Screenshot of the Document Upload page.">
            <a:extLst>
              <a:ext uri="{FF2B5EF4-FFF2-40B4-BE49-F238E27FC236}">
                <a16:creationId xmlns:a16="http://schemas.microsoft.com/office/drawing/2014/main" id="{04F2742D-CC41-5805-A35F-9EB14F516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99" y="1417638"/>
            <a:ext cx="7240010" cy="2896004"/>
          </a:xfrm>
          <a:prstGeom prst="rect">
            <a:avLst/>
          </a:prstGeom>
          <a:ln>
            <a:solidFill>
              <a:schemeClr val="tx1">
                <a:lumMod val="50000"/>
                <a:lumOff val="50000"/>
              </a:schemeClr>
            </a:solidFill>
          </a:ln>
        </p:spPr>
      </p:pic>
      <p:sp>
        <p:nvSpPr>
          <p:cNvPr id="4" name="Rectangle 16">
            <a:extLst>
              <a:ext uri="{FF2B5EF4-FFF2-40B4-BE49-F238E27FC236}">
                <a16:creationId xmlns:a16="http://schemas.microsoft.com/office/drawing/2014/main" id="{95C0D71B-9763-4014-B535-2314DE1056B4}"/>
              </a:ext>
            </a:extLst>
          </p:cNvPr>
          <p:cNvSpPr>
            <a:spLocks noChangeArrowheads="1"/>
          </p:cNvSpPr>
          <p:nvPr/>
        </p:nvSpPr>
        <p:spPr bwMode="auto">
          <a:xfrm>
            <a:off x="5724128" y="3717032"/>
            <a:ext cx="3075856" cy="1631216"/>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You can upload documents that support your application, as specified by your university choices.</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Fees</a:t>
            </a:r>
          </a:p>
        </p:txBody>
      </p:sp>
      <p:pic>
        <p:nvPicPr>
          <p:cNvPr id="4" name="Picture 3" descr="Screenshot of the Review Fees section.">
            <a:extLst>
              <a:ext uri="{FF2B5EF4-FFF2-40B4-BE49-F238E27FC236}">
                <a16:creationId xmlns:a16="http://schemas.microsoft.com/office/drawing/2014/main" id="{341E8B1C-D576-490E-EBBF-363C7E259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417" y="2000050"/>
            <a:ext cx="5849166" cy="2857899"/>
          </a:xfrm>
          <a:prstGeom prst="rect">
            <a:avLst/>
          </a:prstGeom>
        </p:spPr>
      </p:pic>
      <p:sp>
        <p:nvSpPr>
          <p:cNvPr id="7" name="AutoShape 8"/>
          <p:cNvSpPr>
            <a:spLocks noChangeArrowheads="1"/>
          </p:cNvSpPr>
          <p:nvPr/>
        </p:nvSpPr>
        <p:spPr bwMode="auto">
          <a:xfrm>
            <a:off x="3851920" y="4365104"/>
            <a:ext cx="3240360" cy="1413173"/>
          </a:xfrm>
          <a:prstGeom prst="wedgeRectCallout">
            <a:avLst>
              <a:gd name="adj1" fmla="val 47453"/>
              <a:gd name="adj2" fmla="val -114475"/>
            </a:avLst>
          </a:prstGeom>
          <a:solidFill>
            <a:srgbClr val="DDE3EB"/>
          </a:solidFill>
          <a:ln w="9525">
            <a:solidFill>
              <a:srgbClr val="215968"/>
            </a:solidFill>
            <a:miter lim="800000"/>
            <a:headEnd/>
            <a:tailEnd/>
          </a:ln>
        </p:spPr>
        <p:txBody>
          <a:bodyPr anchor="ctr"/>
          <a:lstStyle/>
          <a:p>
            <a:pPr algn="ctr" eaLnBrk="0" hangingPunct="0">
              <a:spcBef>
                <a:spcPts val="1200"/>
              </a:spcBef>
              <a:defRPr/>
            </a:pPr>
            <a:r>
              <a:rPr lang="en-US" sz="2000" dirty="0">
                <a:latin typeface="Arial" pitchFamily="34" charset="0"/>
                <a:cs typeface="Arial" pitchFamily="34" charset="0"/>
              </a:rPr>
              <a:t>The cost is $156 for the first 3 university/program choices and $50 for each additional choice. </a:t>
            </a:r>
          </a:p>
        </p:txBody>
      </p:sp>
    </p:spTree>
    <p:extLst>
      <p:ext uri="{BB962C8B-B14F-4D97-AF65-F5344CB8AC3E}">
        <p14:creationId xmlns:p14="http://schemas.microsoft.com/office/powerpoint/2010/main" val="138020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and Payment</a:t>
            </a:r>
          </a:p>
        </p:txBody>
      </p:sp>
      <p:pic>
        <p:nvPicPr>
          <p:cNvPr id="4" name="Picture 3" descr="Screenshot of the Review Summary page.">
            <a:extLst>
              <a:ext uri="{FF2B5EF4-FFF2-40B4-BE49-F238E27FC236}">
                <a16:creationId xmlns:a16="http://schemas.microsoft.com/office/drawing/2014/main" id="{2EC43E50-3EDB-E1C8-CC53-27103E0EE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165" y="1261208"/>
            <a:ext cx="5822179" cy="4904095"/>
          </a:xfrm>
          <a:prstGeom prst="rect">
            <a:avLst/>
          </a:prstGeom>
        </p:spPr>
      </p:pic>
    </p:spTree>
    <p:extLst>
      <p:ext uri="{BB962C8B-B14F-4D97-AF65-F5344CB8AC3E}">
        <p14:creationId xmlns:p14="http://schemas.microsoft.com/office/powerpoint/2010/main" val="40043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Step 1: </a:t>
            </a:r>
            <a:br>
              <a:rPr lang="en-CA" sz="3600" dirty="0"/>
            </a:br>
            <a:r>
              <a:rPr lang="en-CA" sz="3600" dirty="0"/>
              <a:t>Research Your University Options</a:t>
            </a:r>
          </a:p>
        </p:txBody>
      </p:sp>
      <p:sp>
        <p:nvSpPr>
          <p:cNvPr id="3" name="Content Placeholder 2"/>
          <p:cNvSpPr>
            <a:spLocks noGrp="1"/>
          </p:cNvSpPr>
          <p:nvPr>
            <p:ph idx="1"/>
          </p:nvPr>
        </p:nvSpPr>
        <p:spPr/>
        <p:txBody>
          <a:bodyPr/>
          <a:lstStyle/>
          <a:p>
            <a:pPr marL="457200" lvl="3" indent="-457200" defTabSz="457200">
              <a:spcBef>
                <a:spcPct val="50000"/>
              </a:spcBef>
              <a:buFont typeface="Arial" panose="020B0604020202020204" pitchFamily="34" charset="0"/>
              <a:buChar char="•"/>
            </a:pPr>
            <a:r>
              <a:rPr lang="en-CA" sz="2200" dirty="0">
                <a:latin typeface="Arial" charset="0"/>
                <a:cs typeface="Arial" charset="0"/>
              </a:rPr>
              <a:t>Visit </a:t>
            </a:r>
            <a:r>
              <a:rPr lang="en-CA" sz="2200" b="1" dirty="0">
                <a:latin typeface="Arial" charset="0"/>
                <a:cs typeface="Arial" charset="0"/>
              </a:rPr>
              <a:t>OUInfo</a:t>
            </a:r>
            <a:r>
              <a:rPr lang="en-CA" sz="2200" dirty="0">
                <a:latin typeface="Arial" charset="0"/>
                <a:cs typeface="Arial" charset="0"/>
              </a:rPr>
              <a:t> (</a:t>
            </a:r>
            <a:r>
              <a:rPr lang="en-CA" sz="2200" dirty="0">
                <a:solidFill>
                  <a:srgbClr val="51608C"/>
                </a:solidFill>
                <a:latin typeface="Arial" charset="0"/>
                <a:cs typeface="Arial" charset="0"/>
                <a:hlinkClick r:id="rId3">
                  <a:extLst>
                    <a:ext uri="{A12FA001-AC4F-418D-AE19-62706E023703}">
                      <ahyp:hlinkClr xmlns:ahyp="http://schemas.microsoft.com/office/drawing/2018/hyperlinkcolor" val="tx"/>
                    </a:ext>
                  </a:extLst>
                </a:hlinkClick>
              </a:rPr>
              <a:t>www.ontariouniversitiesinfo.ca</a:t>
            </a:r>
            <a:r>
              <a:rPr lang="en-CA" sz="2200" dirty="0">
                <a:latin typeface="Arial" charset="0"/>
                <a:cs typeface="Arial" charset="0"/>
              </a:rPr>
              <a:t>) to find what each university has to offer.</a:t>
            </a:r>
          </a:p>
          <a:p>
            <a:pPr marL="457200" lvl="3" indent="-457200" defTabSz="457200">
              <a:spcBef>
                <a:spcPct val="50000"/>
              </a:spcBef>
              <a:buFont typeface="Arial" panose="020B0604020202020204" pitchFamily="34" charset="0"/>
              <a:buChar char="•"/>
            </a:pPr>
            <a:r>
              <a:rPr lang="en-US" sz="2200" dirty="0">
                <a:latin typeface="Arial" charset="0"/>
                <a:cs typeface="Arial" charset="0"/>
              </a:rPr>
              <a:t>Read the </a:t>
            </a:r>
            <a:r>
              <a:rPr lang="en-US" sz="2200" b="1" dirty="0">
                <a:latin typeface="Arial" charset="0"/>
                <a:cs typeface="Arial" charset="0"/>
              </a:rPr>
              <a:t>Undergraduate</a:t>
            </a:r>
            <a:r>
              <a:rPr lang="fr-CA" sz="2200" b="1" dirty="0">
                <a:latin typeface="Arial" charset="0"/>
                <a:cs typeface="Arial" charset="0"/>
              </a:rPr>
              <a:t> </a:t>
            </a:r>
            <a:r>
              <a:rPr lang="en-CA" sz="2200" b="1" dirty="0">
                <a:latin typeface="Arial" charset="0"/>
                <a:cs typeface="Arial" charset="0"/>
              </a:rPr>
              <a:t>Application Guide</a:t>
            </a:r>
            <a:r>
              <a:rPr lang="fr-CA" sz="2200" dirty="0">
                <a:latin typeface="Arial" charset="0"/>
                <a:cs typeface="Arial" charset="0"/>
              </a:rPr>
              <a:t> (</a:t>
            </a:r>
            <a:r>
              <a:rPr lang="fr-CA" sz="2200" dirty="0" err="1">
                <a:latin typeface="Arial" charset="0"/>
                <a:cs typeface="Arial" charset="0"/>
              </a:rPr>
              <a:t>available</a:t>
            </a:r>
            <a:r>
              <a:rPr lang="fr-CA" sz="2200" dirty="0">
                <a:latin typeface="Arial" charset="0"/>
                <a:cs typeface="Arial" charset="0"/>
              </a:rPr>
              <a:t> at </a:t>
            </a:r>
            <a:r>
              <a:rPr lang="fr-CA" sz="2200" dirty="0">
                <a:latin typeface="Arial" charset="0"/>
                <a:cs typeface="Arial" charset="0"/>
                <a:hlinkClick r:id="rId4"/>
              </a:rPr>
              <a:t>www.ouac.on.ca/undergrad-guide</a:t>
            </a:r>
            <a:r>
              <a:rPr lang="fr-CA" sz="2200" dirty="0">
                <a:latin typeface="Arial" charset="0"/>
                <a:cs typeface="Arial" charset="0"/>
              </a:rPr>
              <a:t>) for </a:t>
            </a:r>
            <a:br>
              <a:rPr lang="fr-CA" sz="2200" dirty="0">
                <a:latin typeface="Arial" charset="0"/>
                <a:cs typeface="Arial" charset="0"/>
              </a:rPr>
            </a:br>
            <a:r>
              <a:rPr lang="fr-CA" sz="2200" dirty="0">
                <a:latin typeface="Arial" charset="0"/>
                <a:cs typeface="Arial" charset="0"/>
              </a:rPr>
              <a:t>up-to-date information about </a:t>
            </a:r>
            <a:r>
              <a:rPr lang="fr-CA" sz="2200" dirty="0" err="1">
                <a:latin typeface="Arial" charset="0"/>
                <a:cs typeface="Arial" charset="0"/>
              </a:rPr>
              <a:t>universities</a:t>
            </a:r>
            <a:r>
              <a:rPr lang="fr-CA" sz="2200" dirty="0">
                <a:latin typeface="Arial" charset="0"/>
                <a:cs typeface="Arial" charset="0"/>
              </a:rPr>
              <a:t> and programs</a:t>
            </a:r>
            <a:r>
              <a:rPr lang="en-US" sz="2200" dirty="0">
                <a:latin typeface="Arial" charset="0"/>
                <a:cs typeface="Arial" charset="0"/>
              </a:rPr>
              <a:t>.</a:t>
            </a:r>
          </a:p>
          <a:p>
            <a:pPr marL="457200" lvl="3" indent="-457200" defTabSz="457200">
              <a:spcBef>
                <a:spcPct val="50000"/>
              </a:spcBef>
              <a:buFont typeface="Arial" panose="020B0604020202020204" pitchFamily="34" charset="0"/>
              <a:buChar char="•"/>
            </a:pPr>
            <a:r>
              <a:rPr lang="en-US" sz="2200" dirty="0">
                <a:latin typeface="Arial" charset="0"/>
                <a:cs typeface="Arial" charset="0"/>
              </a:rPr>
              <a:t>Check out university publications and websites.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Talk to counsellors, family, teachers and friends.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Write down your program choices and</a:t>
            </a:r>
            <a:r>
              <a:rPr lang="fr-CA" sz="2200" dirty="0">
                <a:latin typeface="Arial" charset="0"/>
                <a:cs typeface="Arial" charset="0"/>
              </a:rPr>
              <a:t> </a:t>
            </a:r>
            <a:r>
              <a:rPr lang="en-US" sz="2200" dirty="0">
                <a:latin typeface="Arial" charset="0"/>
                <a:cs typeface="Arial" charset="0"/>
              </a:rPr>
              <a:t>codes and keep them handy.</a:t>
            </a:r>
          </a:p>
          <a:p>
            <a:endParaRPr lang="en-CA" dirty="0"/>
          </a:p>
        </p:txBody>
      </p:sp>
    </p:spTree>
    <p:extLst>
      <p:ext uri="{BB962C8B-B14F-4D97-AF65-F5344CB8AC3E}">
        <p14:creationId xmlns:p14="http://schemas.microsoft.com/office/powerpoint/2010/main" val="58318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Paying for Your Application</a:t>
            </a:r>
          </a:p>
        </p:txBody>
      </p:sp>
      <p:pic>
        <p:nvPicPr>
          <p:cNvPr id="4" name="Picture 3" descr="Screenshot of the Payment page.">
            <a:extLst>
              <a:ext uri="{FF2B5EF4-FFF2-40B4-BE49-F238E27FC236}">
                <a16:creationId xmlns:a16="http://schemas.microsoft.com/office/drawing/2014/main" id="{D7EAEC46-D98B-9BF5-ECCC-7943E8B1D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92" y="1417638"/>
            <a:ext cx="4374903" cy="4678796"/>
          </a:xfrm>
          <a:prstGeom prst="rect">
            <a:avLst/>
          </a:prstGeom>
        </p:spPr>
      </p:pic>
      <p:sp>
        <p:nvSpPr>
          <p:cNvPr id="5" name="Rectangle 16"/>
          <p:cNvSpPr>
            <a:spLocks noChangeArrowheads="1"/>
          </p:cNvSpPr>
          <p:nvPr/>
        </p:nvSpPr>
        <p:spPr bwMode="auto">
          <a:xfrm>
            <a:off x="6207696" y="1418000"/>
            <a:ext cx="2736304" cy="1938992"/>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Once you choose your method of payment </a:t>
            </a:r>
            <a:r>
              <a:rPr lang="fr-CA" sz="2000" dirty="0">
                <a:latin typeface="Arial" panose="020B0604020202020204" pitchFamily="34" charset="0"/>
                <a:cs typeface="Arial" panose="020B0604020202020204" pitchFamily="34" charset="0"/>
                <a:sym typeface="Symbol" pitchFamily="18" charset="2"/>
              </a:rPr>
              <a:t>and click </a:t>
            </a:r>
            <a:r>
              <a:rPr lang="en-US" sz="2000" dirty="0">
                <a:latin typeface="Arial" panose="020B0604020202020204" pitchFamily="34" charset="0"/>
                <a:cs typeface="Arial" panose="020B0604020202020204" pitchFamily="34" charset="0"/>
                <a:sym typeface="Symbol" pitchFamily="18" charset="2"/>
              </a:rPr>
              <a:t>“</a:t>
            </a:r>
            <a:r>
              <a:rPr lang="fr-CA" sz="2000" dirty="0" err="1">
                <a:latin typeface="Arial" panose="020B0604020202020204" pitchFamily="34" charset="0"/>
                <a:cs typeface="Arial" panose="020B0604020202020204" pitchFamily="34" charset="0"/>
                <a:sym typeface="Symbol" pitchFamily="18" charset="2"/>
              </a:rPr>
              <a:t>Pay</a:t>
            </a:r>
            <a:r>
              <a:rPr lang="en-US" sz="2000" dirty="0">
                <a:latin typeface="Arial" panose="020B0604020202020204" pitchFamily="34" charset="0"/>
                <a:cs typeface="Arial" panose="020B0604020202020204" pitchFamily="34" charset="0"/>
                <a:sym typeface="Symbol" pitchFamily="18" charset="2"/>
              </a:rPr>
              <a:t>”</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will</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receive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your</a:t>
            </a:r>
            <a:r>
              <a:rPr lang="fr-CA" sz="2000" dirty="0">
                <a:latin typeface="Arial" panose="020B0604020202020204" pitchFamily="34" charset="0"/>
                <a:cs typeface="Arial" panose="020B0604020202020204" pitchFamily="34" charset="0"/>
                <a:sym typeface="Symbol" pitchFamily="18" charset="2"/>
              </a:rPr>
              <a:t> OUAC </a:t>
            </a:r>
            <a:r>
              <a:rPr lang="fr-CA" sz="2000" dirty="0" err="1">
                <a:latin typeface="Arial" panose="020B0604020202020204" pitchFamily="34" charset="0"/>
                <a:cs typeface="Arial" panose="020B0604020202020204" pitchFamily="34" charset="0"/>
                <a:sym typeface="Symbol" pitchFamily="18" charset="2"/>
              </a:rPr>
              <a:t>Reference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Number</a:t>
            </a:r>
            <a:r>
              <a:rPr lang="fr-CA" sz="2000" dirty="0">
                <a:latin typeface="Arial" panose="020B0604020202020204" pitchFamily="34" charset="0"/>
                <a:cs typeface="Arial" panose="020B0604020202020204" pitchFamily="34" charset="0"/>
                <a:sym typeface="Symbol" pitchFamily="18" charset="2"/>
              </a:rPr>
              <a:t>.</a:t>
            </a:r>
            <a:endParaRPr lang="en-CA" sz="2000" dirty="0">
              <a:latin typeface="Arial" panose="020B0604020202020204" pitchFamily="34" charset="0"/>
              <a:cs typeface="Arial" panose="020B0604020202020204" pitchFamily="34" charset="0"/>
            </a:endParaRPr>
          </a:p>
        </p:txBody>
      </p:sp>
      <p:sp>
        <p:nvSpPr>
          <p:cNvPr id="6" name="Rectangle 16"/>
          <p:cNvSpPr>
            <a:spLocks noChangeArrowheads="1"/>
          </p:cNvSpPr>
          <p:nvPr/>
        </p:nvSpPr>
        <p:spPr bwMode="auto">
          <a:xfrm>
            <a:off x="6212488" y="4437112"/>
            <a:ext cx="2736303" cy="1323439"/>
          </a:xfrm>
          <a:prstGeom prst="rect">
            <a:avLst/>
          </a:prstGeom>
          <a:solidFill>
            <a:srgbClr val="F2DFDD"/>
          </a:solidFill>
          <a:ln w="9525" algn="ctr">
            <a:solidFill>
              <a:srgbClr val="215968"/>
            </a:solidFill>
            <a:miter lim="800000"/>
            <a:headEnd/>
            <a:tailEnd/>
          </a:ln>
        </p:spPr>
        <p:txBody>
          <a:bodyPr wrap="square">
            <a:spAutoFit/>
          </a:bodyPr>
          <a:lstStyle/>
          <a:p>
            <a:pPr eaLnBrk="0" hangingPunct="0">
              <a:spcBef>
                <a:spcPct val="50000"/>
              </a:spcBef>
            </a:pPr>
            <a:r>
              <a:rPr lang="en-CA" sz="2000" dirty="0">
                <a:latin typeface="Arial" panose="020B0604020202020204" pitchFamily="34" charset="0"/>
                <a:cs typeface="Arial" panose="020B0604020202020204" pitchFamily="34" charset="0"/>
              </a:rPr>
              <a:t>The OUAC cannot process your application without the application fee.</a:t>
            </a:r>
          </a:p>
        </p:txBody>
      </p:sp>
    </p:spTree>
    <p:extLst>
      <p:ext uri="{BB962C8B-B14F-4D97-AF65-F5344CB8AC3E}">
        <p14:creationId xmlns:p14="http://schemas.microsoft.com/office/powerpoint/2010/main" val="20527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Your Application</a:t>
            </a:r>
          </a:p>
        </p:txBody>
      </p:sp>
      <p:sp>
        <p:nvSpPr>
          <p:cNvPr id="3" name="Content Placeholder 2"/>
          <p:cNvSpPr>
            <a:spLocks noGrp="1"/>
          </p:cNvSpPr>
          <p:nvPr>
            <p:ph idx="1"/>
          </p:nvPr>
        </p:nvSpPr>
        <p:spPr>
          <a:xfrm>
            <a:off x="1043608" y="1268760"/>
            <a:ext cx="7643192" cy="4857403"/>
          </a:xfrm>
        </p:spPr>
        <p:txBody>
          <a:bodyPr/>
          <a:lstStyle/>
          <a:p>
            <a:r>
              <a:rPr lang="en-CA" sz="2200" dirty="0"/>
              <a:t>On the Complete page, print the screen displaying your OUAC Reference Number (2024-XXXXXX) and instructions. You will also receive an email.</a:t>
            </a:r>
          </a:p>
          <a:p>
            <a:r>
              <a:rPr lang="en-CA" sz="2200" dirty="0"/>
              <a:t>Record your OUAC Reference Number, as you will need to include it when communicating with the OUAC and the universities.</a:t>
            </a:r>
          </a:p>
          <a:p>
            <a:endParaRPr lang="en-CA" dirty="0"/>
          </a:p>
        </p:txBody>
      </p:sp>
      <p:pic>
        <p:nvPicPr>
          <p:cNvPr id="7" name="Picture 6" descr="Screenshot of the Complete page.">
            <a:extLst>
              <a:ext uri="{FF2B5EF4-FFF2-40B4-BE49-F238E27FC236}">
                <a16:creationId xmlns:a16="http://schemas.microsoft.com/office/drawing/2014/main" id="{07BD8643-9252-161F-ED73-A7F0529D74E2}"/>
              </a:ext>
            </a:extLst>
          </p:cNvPr>
          <p:cNvPicPr>
            <a:picLocks noChangeAspect="1"/>
          </p:cNvPicPr>
          <p:nvPr/>
        </p:nvPicPr>
        <p:blipFill>
          <a:blip r:embed="rId3"/>
          <a:stretch>
            <a:fillRect/>
          </a:stretch>
        </p:blipFill>
        <p:spPr>
          <a:xfrm>
            <a:off x="1475656" y="3570860"/>
            <a:ext cx="4752528" cy="2335574"/>
          </a:xfrm>
          <a:prstGeom prst="rect">
            <a:avLst/>
          </a:prstGeom>
          <a:ln>
            <a:solidFill>
              <a:schemeClr val="tx1">
                <a:lumMod val="50000"/>
                <a:lumOff val="50000"/>
              </a:schemeClr>
            </a:solidFill>
          </a:ln>
        </p:spPr>
      </p:pic>
    </p:spTree>
    <p:extLst>
      <p:ext uri="{BB962C8B-B14F-4D97-AF65-F5344CB8AC3E}">
        <p14:creationId xmlns:p14="http://schemas.microsoft.com/office/powerpoint/2010/main" val="159953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Reset Your Password</a:t>
            </a:r>
          </a:p>
        </p:txBody>
      </p:sp>
      <p:pic>
        <p:nvPicPr>
          <p:cNvPr id="4" name="Picture 3" descr="Screenshot of the Log In page with &quot;Forgot your password?&quot; link indicated.">
            <a:extLst>
              <a:ext uri="{FF2B5EF4-FFF2-40B4-BE49-F238E27FC236}">
                <a16:creationId xmlns:a16="http://schemas.microsoft.com/office/drawing/2014/main" id="{3C128851-8F40-E1C0-658A-8D60C1F042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2827" y="1677279"/>
            <a:ext cx="3347865" cy="3800279"/>
          </a:xfrm>
          <a:prstGeom prst="rect">
            <a:avLst/>
          </a:prstGeom>
        </p:spPr>
      </p:pic>
      <p:grpSp>
        <p:nvGrpSpPr>
          <p:cNvPr id="5" name="Group 4" descr="Click the I Verify and Agree button to proceed to the payment screen.">
            <a:extLst>
              <a:ext uri="{FF2B5EF4-FFF2-40B4-BE49-F238E27FC236}">
                <a16:creationId xmlns:a16="http://schemas.microsoft.com/office/drawing/2014/main" id="{4CACF294-D9AE-B14F-E9D9-EFE4882D7441}"/>
              </a:ext>
            </a:extLst>
          </p:cNvPr>
          <p:cNvGrpSpPr/>
          <p:nvPr/>
        </p:nvGrpSpPr>
        <p:grpSpPr>
          <a:xfrm>
            <a:off x="4499992" y="3212976"/>
            <a:ext cx="4223015" cy="1296144"/>
            <a:chOff x="3995937" y="4797152"/>
            <a:chExt cx="2088231" cy="1296144"/>
          </a:xfrm>
          <a:solidFill>
            <a:srgbClr val="DDE3EB"/>
          </a:solidFill>
        </p:grpSpPr>
        <p:sp>
          <p:nvSpPr>
            <p:cNvPr id="6" name="AutoShape 13">
              <a:extLst>
                <a:ext uri="{FF2B5EF4-FFF2-40B4-BE49-F238E27FC236}">
                  <a16:creationId xmlns:a16="http://schemas.microsoft.com/office/drawing/2014/main" id="{8E25534F-9F96-3816-F6DE-1F3587882AFA}"/>
                </a:ext>
              </a:extLst>
            </p:cNvPr>
            <p:cNvSpPr>
              <a:spLocks noChangeArrowheads="1"/>
            </p:cNvSpPr>
            <p:nvPr/>
          </p:nvSpPr>
          <p:spPr bwMode="auto">
            <a:xfrm>
              <a:off x="3995937" y="4797152"/>
              <a:ext cx="2088231" cy="1296144"/>
            </a:xfrm>
            <a:prstGeom prst="wedgeRectCallout">
              <a:avLst>
                <a:gd name="adj1" fmla="val -85914"/>
                <a:gd name="adj2" fmla="val 26318"/>
              </a:avLst>
            </a:prstGeom>
            <a:grpFill/>
            <a:ln w="9525">
              <a:solidFill>
                <a:srgbClr val="215968"/>
              </a:solidFill>
              <a:miter lim="800000"/>
              <a:headEnd/>
              <a:tailEnd/>
            </a:ln>
          </p:spPr>
          <p:txBody>
            <a:bodyPr/>
            <a:lstStyle/>
            <a:p>
              <a:pPr algn="ctr" eaLnBrk="0" hangingPunct="0"/>
              <a:endParaRPr lang="en-US">
                <a:latin typeface="Helvetica" pitchFamily="34" charset="0"/>
              </a:endParaRPr>
            </a:p>
          </p:txBody>
        </p:sp>
        <p:sp>
          <p:nvSpPr>
            <p:cNvPr id="7" name="Rectangle 6">
              <a:extLst>
                <a:ext uri="{FF2B5EF4-FFF2-40B4-BE49-F238E27FC236}">
                  <a16:creationId xmlns:a16="http://schemas.microsoft.com/office/drawing/2014/main" id="{7B006FB6-047F-9904-315C-0EE6B2D90839}"/>
                </a:ext>
              </a:extLst>
            </p:cNvPr>
            <p:cNvSpPr>
              <a:spLocks noChangeArrowheads="1"/>
            </p:cNvSpPr>
            <p:nvPr/>
          </p:nvSpPr>
          <p:spPr bwMode="auto">
            <a:xfrm>
              <a:off x="4067944" y="4941168"/>
              <a:ext cx="1945136" cy="1015663"/>
            </a:xfrm>
            <a:prstGeom prst="rect">
              <a:avLst/>
            </a:prstGeom>
            <a:grpFill/>
            <a:ln w="9525" algn="ctr">
              <a:noFill/>
              <a:miter lim="800000"/>
              <a:headEnd/>
              <a:tailEnd/>
            </a:ln>
          </p:spPr>
          <p:txBody>
            <a:bodyPr wrap="square">
              <a:spAutoFit/>
            </a:bodyPr>
            <a:lstStyle/>
            <a:p>
              <a:pPr eaLnBrk="0" hangingPunct="0">
                <a:spcBef>
                  <a:spcPct val="50000"/>
                </a:spcBef>
              </a:pPr>
              <a:r>
                <a:rPr lang="en-CA" sz="2000" dirty="0">
                  <a:latin typeface="Arial" panose="020B0604020202020204" pitchFamily="34" charset="0"/>
                  <a:cs typeface="Arial" panose="020B0604020202020204" pitchFamily="34" charset="0"/>
                </a:rPr>
                <a:t>If you forget your password, click “Forgot your password?” on the Log In page.</a:t>
              </a:r>
            </a:p>
          </p:txBody>
        </p:sp>
      </p:grpSp>
    </p:spTree>
    <p:extLst>
      <p:ext uri="{BB962C8B-B14F-4D97-AF65-F5344CB8AC3E}">
        <p14:creationId xmlns:p14="http://schemas.microsoft.com/office/powerpoint/2010/main" val="308957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 Help?</a:t>
            </a:r>
          </a:p>
        </p:txBody>
      </p:sp>
      <p:sp>
        <p:nvSpPr>
          <p:cNvPr id="3" name="Content Placeholder 2"/>
          <p:cNvSpPr>
            <a:spLocks noGrp="1"/>
          </p:cNvSpPr>
          <p:nvPr>
            <p:ph idx="1"/>
          </p:nvPr>
        </p:nvSpPr>
        <p:spPr/>
        <p:txBody>
          <a:bodyPr>
            <a:normAutofit fontScale="92500"/>
          </a:bodyPr>
          <a:lstStyle/>
          <a:p>
            <a:pPr marL="0" indent="0">
              <a:buNone/>
            </a:pPr>
            <a:r>
              <a:rPr lang="en-CA" sz="2200" dirty="0"/>
              <a:t>Read the FAQ section on our website at: </a:t>
            </a:r>
            <a:r>
              <a:rPr lang="en-CA" sz="2200" dirty="0">
                <a:hlinkClick r:id="rId3"/>
              </a:rPr>
              <a:t>www.ouac.on.ca/faq</a:t>
            </a:r>
            <a:r>
              <a:rPr lang="en-CA" sz="2200" dirty="0"/>
              <a:t>.</a:t>
            </a:r>
          </a:p>
          <a:p>
            <a:endParaRPr lang="en-CA" sz="2200" dirty="0"/>
          </a:p>
          <a:p>
            <a:pPr marL="0" indent="0">
              <a:buNone/>
            </a:pPr>
            <a:r>
              <a:rPr lang="en-CA" sz="2200" dirty="0"/>
              <a:t>Contact us:</a:t>
            </a:r>
          </a:p>
          <a:p>
            <a:pPr marL="0" indent="0">
              <a:buNone/>
            </a:pPr>
            <a:r>
              <a:rPr lang="en-CA" sz="2200" dirty="0"/>
              <a:t>OUAC</a:t>
            </a:r>
            <a:br>
              <a:rPr lang="en-CA" sz="2200" dirty="0"/>
            </a:br>
            <a:r>
              <a:rPr lang="en-CA" sz="2200" dirty="0"/>
              <a:t>170 Research Lane</a:t>
            </a:r>
            <a:br>
              <a:rPr lang="en-CA" sz="2200" dirty="0"/>
            </a:br>
            <a:r>
              <a:rPr lang="en-CA" sz="2200" dirty="0"/>
              <a:t>Guelph ON  N1G 5E2</a:t>
            </a:r>
          </a:p>
          <a:p>
            <a:pPr marL="0" indent="0">
              <a:buNone/>
            </a:pPr>
            <a:endParaRPr lang="en-CA" sz="2200" dirty="0"/>
          </a:p>
          <a:p>
            <a:pPr marL="0" indent="0">
              <a:buNone/>
            </a:pPr>
            <a:r>
              <a:rPr lang="en-CA" sz="2200" dirty="0"/>
              <a:t>Telephone: 519-823-1063</a:t>
            </a:r>
          </a:p>
          <a:p>
            <a:pPr marL="0" indent="0">
              <a:buNone/>
            </a:pPr>
            <a:r>
              <a:rPr lang="en-CA" sz="2200" dirty="0"/>
              <a:t>Fax: 519-823-5232 </a:t>
            </a:r>
          </a:p>
          <a:p>
            <a:pPr marL="0" indent="0">
              <a:buNone/>
            </a:pPr>
            <a:r>
              <a:rPr lang="en-CA" sz="2200" dirty="0"/>
              <a:t>Email: </a:t>
            </a:r>
            <a:r>
              <a:rPr lang="en-CA" sz="2200" dirty="0">
                <a:hlinkClick r:id="rId4"/>
              </a:rPr>
              <a:t>undergrad@ouac.on.ca</a:t>
            </a:r>
            <a:endParaRPr lang="en-CA" sz="2200" dirty="0"/>
          </a:p>
          <a:p>
            <a:pPr marL="0" indent="0">
              <a:buNone/>
            </a:pPr>
            <a:endParaRPr lang="en-CA" sz="2200" dirty="0"/>
          </a:p>
          <a:p>
            <a:pPr marL="0" indent="0">
              <a:buNone/>
            </a:pPr>
            <a:r>
              <a:rPr lang="en-CA" sz="2200" dirty="0"/>
              <a:t>Website: </a:t>
            </a:r>
            <a:r>
              <a:rPr lang="en-CA" sz="2200" dirty="0">
                <a:hlinkClick r:id="rId5"/>
              </a:rPr>
              <a:t>www.ouac.on.ca/undergrad-guide</a:t>
            </a:r>
            <a:r>
              <a:rPr lang="en-CA" sz="2200" dirty="0"/>
              <a:t>   </a:t>
            </a:r>
          </a:p>
          <a:p>
            <a:endParaRPr lang="en-CA" sz="2200" dirty="0"/>
          </a:p>
        </p:txBody>
      </p:sp>
    </p:spTree>
    <p:extLst>
      <p:ext uri="{BB962C8B-B14F-4D97-AF65-F5344CB8AC3E}">
        <p14:creationId xmlns:p14="http://schemas.microsoft.com/office/powerpoint/2010/main" val="12104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Step 2:</a:t>
            </a:r>
            <a:br>
              <a:rPr lang="en-CA" dirty="0"/>
            </a:br>
            <a:r>
              <a:rPr lang="en-CA" dirty="0"/>
              <a:t>Get Your OEN</a:t>
            </a:r>
          </a:p>
        </p:txBody>
      </p:sp>
      <p:sp>
        <p:nvSpPr>
          <p:cNvPr id="3" name="Content Placeholder 2"/>
          <p:cNvSpPr>
            <a:spLocks noGrp="1"/>
          </p:cNvSpPr>
          <p:nvPr>
            <p:ph idx="1"/>
          </p:nvPr>
        </p:nvSpPr>
        <p:spPr/>
        <p:txBody>
          <a:bodyPr>
            <a:normAutofit/>
          </a:bodyPr>
          <a:lstStyle/>
          <a:p>
            <a:pPr marL="0">
              <a:spcBef>
                <a:spcPct val="0"/>
              </a:spcBef>
              <a:buNone/>
            </a:pPr>
            <a:r>
              <a:rPr lang="en-US" sz="2200" dirty="0">
                <a:latin typeface="Arial" charset="0"/>
                <a:cs typeface="Arial" charset="0"/>
              </a:rPr>
              <a:t>You will need your Ontario Education Number (OEN) to apply. </a:t>
            </a:r>
          </a:p>
          <a:p>
            <a:pPr marL="0">
              <a:spcBef>
                <a:spcPct val="0"/>
              </a:spcBef>
              <a:buNone/>
            </a:pPr>
            <a:endParaRPr lang="en-US" sz="2200" dirty="0">
              <a:latin typeface="Arial" charset="0"/>
              <a:cs typeface="Arial" charset="0"/>
            </a:endParaRPr>
          </a:p>
          <a:p>
            <a:pPr marL="0">
              <a:spcBef>
                <a:spcPct val="0"/>
              </a:spcBef>
              <a:buNone/>
            </a:pPr>
            <a:r>
              <a:rPr lang="en-US" sz="2200" dirty="0">
                <a:latin typeface="Arial" charset="0"/>
                <a:cs typeface="Arial" charset="0"/>
              </a:rPr>
              <a:t>The OEN is a 9-digit, unique identification number assigned to elementary and high school students across the province. </a:t>
            </a:r>
          </a:p>
          <a:p>
            <a:pPr marL="0">
              <a:spcBef>
                <a:spcPct val="0"/>
              </a:spcBef>
              <a:buNone/>
            </a:pPr>
            <a:endParaRPr lang="en-US" sz="2200" dirty="0">
              <a:latin typeface="Arial" charset="0"/>
              <a:cs typeface="Arial" charset="0"/>
            </a:endParaRPr>
          </a:p>
          <a:p>
            <a:pPr marL="0">
              <a:spcBef>
                <a:spcPct val="0"/>
              </a:spcBef>
              <a:buNone/>
            </a:pPr>
            <a:r>
              <a:rPr lang="en-US" sz="2200" dirty="0">
                <a:latin typeface="Arial" charset="0"/>
                <a:cs typeface="Arial" charset="0"/>
              </a:rPr>
              <a:t>You can find your OEN on your report card. Your high school guidance counsellor will also have it on record.</a:t>
            </a:r>
          </a:p>
        </p:txBody>
      </p:sp>
    </p:spTree>
    <p:extLst>
      <p:ext uri="{BB962C8B-B14F-4D97-AF65-F5344CB8AC3E}">
        <p14:creationId xmlns:p14="http://schemas.microsoft.com/office/powerpoint/2010/main" val="216494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3: Mark Your Calendar</a:t>
            </a:r>
          </a:p>
        </p:txBody>
      </p:sp>
      <p:sp>
        <p:nvSpPr>
          <p:cNvPr id="3" name="Content Placeholder 2"/>
          <p:cNvSpPr>
            <a:spLocks noGrp="1"/>
          </p:cNvSpPr>
          <p:nvPr>
            <p:ph idx="1"/>
          </p:nvPr>
        </p:nvSpPr>
        <p:spPr/>
        <p:txBody>
          <a:bodyPr>
            <a:normAutofit/>
          </a:bodyPr>
          <a:lstStyle/>
          <a:p>
            <a:pPr marL="457200" lvl="3" indent="-457200" defTabSz="457200">
              <a:spcBef>
                <a:spcPct val="50000"/>
              </a:spcBef>
              <a:buFont typeface="Arial" panose="020B0604020202020204" pitchFamily="34" charset="0"/>
              <a:buChar char="•"/>
            </a:pPr>
            <a:r>
              <a:rPr lang="en-US" sz="2200" b="1" dirty="0"/>
              <a:t>Late September 2023: </a:t>
            </a:r>
            <a:r>
              <a:rPr lang="en-US" sz="2200" dirty="0"/>
              <a:t>The Undergraduate Application opens. </a:t>
            </a:r>
          </a:p>
          <a:p>
            <a:pPr marL="457200" lvl="3" indent="-457200" defTabSz="457200">
              <a:spcBef>
                <a:spcPct val="50000"/>
              </a:spcBef>
              <a:buFont typeface="Arial" panose="020B0604020202020204" pitchFamily="34" charset="0"/>
              <a:buChar char="•"/>
            </a:pPr>
            <a:r>
              <a:rPr lang="en-US" sz="2200" b="1" dirty="0"/>
              <a:t>January </a:t>
            </a:r>
            <a:r>
              <a:rPr lang="fr-CA" sz="2200" b="1" dirty="0"/>
              <a:t>15</a:t>
            </a:r>
            <a:r>
              <a:rPr lang="en-US" sz="2200" b="1" dirty="0"/>
              <a:t>, 2024: </a:t>
            </a:r>
            <a:r>
              <a:rPr lang="en-CA" sz="2200" dirty="0"/>
              <a:t>Deadline to submit your completed application to the OUAC.</a:t>
            </a:r>
            <a:endParaRPr lang="en-US" sz="2200" dirty="0"/>
          </a:p>
          <a:p>
            <a:pPr marL="457200" lvl="3" indent="-457200" defTabSz="457200">
              <a:spcBef>
                <a:spcPct val="50000"/>
              </a:spcBef>
              <a:buFont typeface="Arial" panose="020B0604020202020204" pitchFamily="34" charset="0"/>
              <a:buChar char="•"/>
            </a:pPr>
            <a:r>
              <a:rPr lang="en-US" sz="2200" b="1" dirty="0"/>
              <a:t>May 29, 2024: </a:t>
            </a:r>
            <a:r>
              <a:rPr lang="en-US" sz="2200" dirty="0"/>
              <a:t>Last day you can expect a response from an Ontario university if you applied by the January 15 deadline.</a:t>
            </a:r>
          </a:p>
          <a:p>
            <a:pPr marL="457200" lvl="3" indent="-457200" defTabSz="457200">
              <a:spcBef>
                <a:spcPct val="50000"/>
              </a:spcBef>
              <a:buFont typeface="Arial" panose="020B0604020202020204" pitchFamily="34" charset="0"/>
              <a:buChar char="•"/>
            </a:pPr>
            <a:r>
              <a:rPr lang="en-US" sz="2200" b="1" dirty="0"/>
              <a:t>June 3, 2024: </a:t>
            </a:r>
            <a:r>
              <a:rPr lang="en-US" sz="2200" dirty="0"/>
              <a:t>The earliest day you may be required to respond to an offer and give a financial commitment (e.g., registration or residence deposit).</a:t>
            </a:r>
            <a:endParaRPr lang="en-CA" dirty="0"/>
          </a:p>
        </p:txBody>
      </p:sp>
    </p:spTree>
    <p:extLst>
      <p:ext uri="{BB962C8B-B14F-4D97-AF65-F5344CB8AC3E}">
        <p14:creationId xmlns:p14="http://schemas.microsoft.com/office/powerpoint/2010/main" val="170087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4: Apply! </a:t>
            </a:r>
          </a:p>
        </p:txBody>
      </p:sp>
      <p:grpSp>
        <p:nvGrpSpPr>
          <p:cNvPr id="3" name="Group 2" descr="Screenshot of OUAC home page with &quot;Apply Now&quot; button circled.">
            <a:extLst>
              <a:ext uri="{FF2B5EF4-FFF2-40B4-BE49-F238E27FC236}">
                <a16:creationId xmlns:a16="http://schemas.microsoft.com/office/drawing/2014/main" id="{8A66B463-EFC5-5D21-5261-5838A3B31645}"/>
              </a:ext>
            </a:extLst>
          </p:cNvPr>
          <p:cNvGrpSpPr/>
          <p:nvPr/>
        </p:nvGrpSpPr>
        <p:grpSpPr>
          <a:xfrm>
            <a:off x="827584" y="1361079"/>
            <a:ext cx="8180534" cy="3535430"/>
            <a:chOff x="827584" y="1361079"/>
            <a:chExt cx="8180534" cy="3535430"/>
          </a:xfrm>
        </p:grpSpPr>
        <p:pic>
          <p:nvPicPr>
            <p:cNvPr id="4" name="Picture 3" descr="A close-up of a person smiling&#10;&#10;Description automatically generated">
              <a:extLst>
                <a:ext uri="{FF2B5EF4-FFF2-40B4-BE49-F238E27FC236}">
                  <a16:creationId xmlns:a16="http://schemas.microsoft.com/office/drawing/2014/main" id="{C477893D-D7A6-079C-72EC-BB4F6EDF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6" y="1361079"/>
              <a:ext cx="7989072" cy="3535430"/>
            </a:xfrm>
            <a:prstGeom prst="rect">
              <a:avLst/>
            </a:prstGeom>
          </p:spPr>
        </p:pic>
        <p:sp>
          <p:nvSpPr>
            <p:cNvPr id="6" name="Oval 5"/>
            <p:cNvSpPr/>
            <p:nvPr/>
          </p:nvSpPr>
          <p:spPr>
            <a:xfrm>
              <a:off x="827584" y="2624194"/>
              <a:ext cx="2088232" cy="1020830"/>
            </a:xfrm>
            <a:prstGeom prst="ellipse">
              <a:avLst/>
            </a:prstGeom>
            <a:noFill/>
            <a:ln w="57150">
              <a:solidFill>
                <a:srgbClr val="F0BF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sp>
        <p:nvSpPr>
          <p:cNvPr id="5" name="Rectangle 4" descr="&#10;"/>
          <p:cNvSpPr/>
          <p:nvPr/>
        </p:nvSpPr>
        <p:spPr>
          <a:xfrm>
            <a:off x="4865204" y="4725144"/>
            <a:ext cx="3964592" cy="810233"/>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application at: </a:t>
            </a:r>
            <a:r>
              <a:rPr lang="en-US" sz="2000" b="1" dirty="0">
                <a:solidFill>
                  <a:schemeClr val="tx1"/>
                </a:solidFill>
                <a:latin typeface="Arial" pitchFamily="34" charset="0"/>
                <a:cs typeface="Arial" pitchFamily="34" charset="0"/>
                <a:hlinkClick r:id="rId4"/>
              </a:rPr>
              <a:t>www.ouac.on.ca</a:t>
            </a:r>
            <a:r>
              <a:rPr lang="en-US" sz="2000" b="1" dirty="0">
                <a:solidFill>
                  <a:schemeClr val="tx1"/>
                </a:solidFill>
                <a:latin typeface="Arial" pitchFamily="34" charset="0"/>
                <a:cs typeface="Arial" pitchFamily="34" charset="0"/>
              </a:rPr>
              <a:t>.</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5524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Creating an Account For the First Time</a:t>
            </a:r>
          </a:p>
        </p:txBody>
      </p:sp>
      <p:grpSp>
        <p:nvGrpSpPr>
          <p:cNvPr id="3" name="Group 2" descr="Screenshot of the application Log In page with &quot;Create My Account&quot; button circled.">
            <a:extLst>
              <a:ext uri="{FF2B5EF4-FFF2-40B4-BE49-F238E27FC236}">
                <a16:creationId xmlns:a16="http://schemas.microsoft.com/office/drawing/2014/main" id="{CDD14A6E-E4C6-1C04-EDE1-C7738C58DDB2}"/>
              </a:ext>
            </a:extLst>
          </p:cNvPr>
          <p:cNvGrpSpPr/>
          <p:nvPr/>
        </p:nvGrpSpPr>
        <p:grpSpPr>
          <a:xfrm>
            <a:off x="1221438" y="1628800"/>
            <a:ext cx="7124700" cy="4086225"/>
            <a:chOff x="1221438" y="1628800"/>
            <a:chExt cx="7124700" cy="4086225"/>
          </a:xfrm>
        </p:grpSpPr>
        <p:pic>
          <p:nvPicPr>
            <p:cNvPr id="9" name="Picture 8" descr="Screenshot of the application Log In page with &quot;Create My Account&quot; button circled.">
              <a:extLst>
                <a:ext uri="{FF2B5EF4-FFF2-40B4-BE49-F238E27FC236}">
                  <a16:creationId xmlns:a16="http://schemas.microsoft.com/office/drawing/2014/main" id="{74CC6535-8807-5B26-A684-11A85E4989CB}"/>
                </a:ext>
              </a:extLst>
            </p:cNvPr>
            <p:cNvPicPr>
              <a:picLocks noChangeAspect="1"/>
            </p:cNvPicPr>
            <p:nvPr/>
          </p:nvPicPr>
          <p:blipFill>
            <a:blip r:embed="rId3"/>
            <a:stretch>
              <a:fillRect/>
            </a:stretch>
          </p:blipFill>
          <p:spPr>
            <a:xfrm>
              <a:off x="1221438" y="1628800"/>
              <a:ext cx="7124700" cy="4086225"/>
            </a:xfrm>
            <a:prstGeom prst="rect">
              <a:avLst/>
            </a:prstGeom>
          </p:spPr>
        </p:pic>
        <p:sp>
          <p:nvSpPr>
            <p:cNvPr id="7" name="Oval 6"/>
            <p:cNvSpPr/>
            <p:nvPr/>
          </p:nvSpPr>
          <p:spPr>
            <a:xfrm>
              <a:off x="5292080" y="4319933"/>
              <a:ext cx="2424311" cy="1061848"/>
            </a:xfrm>
            <a:prstGeom prst="ellipse">
              <a:avLst/>
            </a:prstGeom>
            <a:noFill/>
            <a:ln w="57150">
              <a:solidFill>
                <a:srgbClr val="F0B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descr="The first time you log in you will need to create an OUAC Account.">
            <a:extLst>
              <a:ext uri="{FF2B5EF4-FFF2-40B4-BE49-F238E27FC236}">
                <a16:creationId xmlns:a16="http://schemas.microsoft.com/office/drawing/2014/main" id="{EC576FD4-B5FB-40F0-8A38-946B27DD07A6}"/>
              </a:ext>
            </a:extLst>
          </p:cNvPr>
          <p:cNvGrpSpPr/>
          <p:nvPr/>
        </p:nvGrpSpPr>
        <p:grpSpPr>
          <a:xfrm>
            <a:off x="904004" y="4319933"/>
            <a:ext cx="3456210" cy="1512168"/>
            <a:chOff x="5436096" y="3356992"/>
            <a:chExt cx="3456210" cy="1512168"/>
          </a:xfrm>
          <a:solidFill>
            <a:srgbClr val="DDE3EB"/>
          </a:solidFill>
        </p:grpSpPr>
        <p:sp>
          <p:nvSpPr>
            <p:cNvPr id="5" name="Rectangle 4"/>
            <p:cNvSpPr/>
            <p:nvPr/>
          </p:nvSpPr>
          <p:spPr>
            <a:xfrm>
              <a:off x="5436096" y="3356992"/>
              <a:ext cx="3456210" cy="1512168"/>
            </a:xfrm>
            <a:prstGeom prst="rect">
              <a:avLst/>
            </a:prstGeom>
            <a:grp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11" descr="&#10;"/>
            <p:cNvSpPr>
              <a:spLocks noChangeArrowheads="1"/>
            </p:cNvSpPr>
            <p:nvPr/>
          </p:nvSpPr>
          <p:spPr bwMode="auto">
            <a:xfrm>
              <a:off x="5580112" y="3527092"/>
              <a:ext cx="3260741" cy="1015663"/>
            </a:xfrm>
            <a:prstGeom prst="rect">
              <a:avLst/>
            </a:prstGeom>
            <a:grpFill/>
            <a:ln w="9525">
              <a:noFill/>
              <a:miter lim="800000"/>
              <a:headEnd/>
              <a:tailEnd/>
            </a:ln>
          </p:spPr>
          <p:txBody>
            <a:bodyPr wrap="square">
              <a:spAutoFit/>
            </a:bodyPr>
            <a:lstStyle/>
            <a:p>
              <a:pPr eaLnBrk="0" hangingPunct="0">
                <a:spcBef>
                  <a:spcPct val="50000"/>
                </a:spcBef>
              </a:pPr>
              <a:r>
                <a:rPr lang="en-US" sz="2000" b="1" dirty="0">
                  <a:latin typeface="Arial" panose="020B0604020202020204" pitchFamily="34" charset="0"/>
                  <a:cs typeface="Arial" panose="020B0604020202020204" pitchFamily="34" charset="0"/>
                </a:rPr>
                <a:t>The first time you log in, </a:t>
              </a:r>
              <a:r>
                <a:rPr lang="en-US" sz="2000" dirty="0">
                  <a:latin typeface="Arial" panose="020B0604020202020204" pitchFamily="34" charset="0"/>
                  <a:cs typeface="Arial" panose="020B0604020202020204" pitchFamily="34" charset="0"/>
                </a:rPr>
                <a:t>you will need to create an account.</a:t>
              </a:r>
            </a:p>
          </p:txBody>
        </p:sp>
      </p:grpSp>
    </p:spTree>
    <p:extLst>
      <p:ext uri="{BB962C8B-B14F-4D97-AF65-F5344CB8AC3E}">
        <p14:creationId xmlns:p14="http://schemas.microsoft.com/office/powerpoint/2010/main" val="29743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Hub</a:t>
            </a:r>
          </a:p>
        </p:txBody>
      </p:sp>
      <p:pic>
        <p:nvPicPr>
          <p:cNvPr id="12" name="Picture 11" descr="Screenshot of The Hub in the Undergraduate Application.">
            <a:extLst>
              <a:ext uri="{FF2B5EF4-FFF2-40B4-BE49-F238E27FC236}">
                <a16:creationId xmlns:a16="http://schemas.microsoft.com/office/drawing/2014/main" id="{C2024235-73C9-C23B-5235-6F60579C6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89927"/>
            <a:ext cx="7637613" cy="4484986"/>
          </a:xfrm>
          <a:prstGeom prst="rect">
            <a:avLst/>
          </a:prstGeom>
          <a:ln>
            <a:solidFill>
              <a:schemeClr val="tx1">
                <a:lumMod val="50000"/>
                <a:lumOff val="50000"/>
              </a:schemeClr>
            </a:solidFill>
          </a:ln>
        </p:spPr>
      </p:pic>
      <p:sp>
        <p:nvSpPr>
          <p:cNvPr id="10" name="Rectangle 9" descr="&#10;">
            <a:extLst>
              <a:ext uri="{FF2B5EF4-FFF2-40B4-BE49-F238E27FC236}">
                <a16:creationId xmlns:a16="http://schemas.microsoft.com/office/drawing/2014/main" id="{BE834301-4106-8651-C01F-B29247AC219D}"/>
              </a:ext>
            </a:extLst>
          </p:cNvPr>
          <p:cNvSpPr/>
          <p:nvPr/>
        </p:nvSpPr>
        <p:spPr>
          <a:xfrm>
            <a:off x="6372200" y="3284984"/>
            <a:ext cx="2598218" cy="2791466"/>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pPr>
            <a:r>
              <a:rPr lang="en-US" sz="2000" dirty="0">
                <a:solidFill>
                  <a:schemeClr val="tx1"/>
                </a:solidFill>
                <a:latin typeface="Arial" panose="020B0604020202020204" pitchFamily="34" charset="0"/>
                <a:cs typeface="Arial" panose="020B0604020202020204" pitchFamily="34" charset="0"/>
              </a:rPr>
              <a:t>The Hub is where you can access the different parts of your application and your Message Centre, and find a summary of the information you have added.</a:t>
            </a:r>
          </a:p>
        </p:txBody>
      </p:sp>
    </p:spTree>
    <p:extLst>
      <p:ext uri="{BB962C8B-B14F-4D97-AF65-F5344CB8AC3E}">
        <p14:creationId xmlns:p14="http://schemas.microsoft.com/office/powerpoint/2010/main" val="237113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Welcome Page </a:t>
            </a:r>
          </a:p>
        </p:txBody>
      </p:sp>
      <p:pic>
        <p:nvPicPr>
          <p:cNvPr id="4" name="Picture 3" descr="Screenshot of the Welcome page in the Undergraduate Application.">
            <a:extLst>
              <a:ext uri="{FF2B5EF4-FFF2-40B4-BE49-F238E27FC236}">
                <a16:creationId xmlns:a16="http://schemas.microsoft.com/office/drawing/2014/main" id="{4AD89555-6FAA-91CD-6FEF-BD6985984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58821"/>
            <a:ext cx="8113098" cy="4289461"/>
          </a:xfrm>
          <a:prstGeom prst="rect">
            <a:avLst/>
          </a:prstGeom>
          <a:ln>
            <a:solidFill>
              <a:schemeClr val="tx1">
                <a:lumMod val="50000"/>
                <a:lumOff val="50000"/>
              </a:schemeClr>
            </a:solidFill>
          </a:ln>
        </p:spPr>
      </p:pic>
      <p:sp>
        <p:nvSpPr>
          <p:cNvPr id="7" name="Rectangle 6" descr="&#10;"/>
          <p:cNvSpPr/>
          <p:nvPr/>
        </p:nvSpPr>
        <p:spPr>
          <a:xfrm>
            <a:off x="6588224" y="4437112"/>
            <a:ext cx="2424466" cy="1296144"/>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dirty="0">
                <a:solidFill>
                  <a:schemeClr val="tx1"/>
                </a:solidFill>
                <a:latin typeface="Arial" pitchFamily="34" charset="0"/>
                <a:cs typeface="Arial" pitchFamily="34" charset="0"/>
              </a:rPr>
              <a:t>Review the helpful tips on the Welcome page.</a:t>
            </a:r>
            <a:endParaRPr lang="en-CA"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08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Navigating the Application</a:t>
            </a:r>
          </a:p>
        </p:txBody>
      </p:sp>
      <p:grpSp>
        <p:nvGrpSpPr>
          <p:cNvPr id="3" name="Group 2" descr="Screenshot of The Basics page with the Quick Links menu and Application Status bar indicated.">
            <a:extLst>
              <a:ext uri="{FF2B5EF4-FFF2-40B4-BE49-F238E27FC236}">
                <a16:creationId xmlns:a16="http://schemas.microsoft.com/office/drawing/2014/main" id="{0188C84C-60CC-B30F-8A5A-C4EF0FE75C79}"/>
              </a:ext>
            </a:extLst>
          </p:cNvPr>
          <p:cNvGrpSpPr/>
          <p:nvPr/>
        </p:nvGrpSpPr>
        <p:grpSpPr>
          <a:xfrm>
            <a:off x="864249" y="1664284"/>
            <a:ext cx="8100239" cy="3529432"/>
            <a:chOff x="864249" y="1664284"/>
            <a:chExt cx="8100239" cy="3529432"/>
          </a:xfrm>
        </p:grpSpPr>
        <p:pic>
          <p:nvPicPr>
            <p:cNvPr id="7" name="Picture 6" descr="Screenshot of The Basics page with the Quick Links menu and Application Status bar indicated.">
              <a:extLst>
                <a:ext uri="{FF2B5EF4-FFF2-40B4-BE49-F238E27FC236}">
                  <a16:creationId xmlns:a16="http://schemas.microsoft.com/office/drawing/2014/main" id="{7131BF55-8D1C-764D-23E8-162865CD5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664284"/>
              <a:ext cx="6336704" cy="3529432"/>
            </a:xfrm>
            <a:prstGeom prst="rect">
              <a:avLst/>
            </a:prstGeom>
            <a:ln>
              <a:solidFill>
                <a:schemeClr val="tx1">
                  <a:lumMod val="50000"/>
                  <a:lumOff val="50000"/>
                </a:schemeClr>
              </a:solidFill>
            </a:ln>
          </p:spPr>
        </p:pic>
        <p:sp>
          <p:nvSpPr>
            <p:cNvPr id="8" name="Right Brace 7" descr="Screenshot of The Basics page with the Quick Links menu and Application Status bar indicated.">
              <a:extLst>
                <a:ext uri="{FF2B5EF4-FFF2-40B4-BE49-F238E27FC236}">
                  <a16:creationId xmlns:a16="http://schemas.microsoft.com/office/drawing/2014/main" id="{AADAC13B-2908-C7D1-1F89-4EFCB4DC6BFD}"/>
                </a:ext>
              </a:extLst>
            </p:cNvPr>
            <p:cNvSpPr/>
            <p:nvPr/>
          </p:nvSpPr>
          <p:spPr>
            <a:xfrm>
              <a:off x="8354651" y="2564903"/>
              <a:ext cx="609837" cy="2628813"/>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Right Brace 8" descr="Screenshot of The Basics page with the Quick Links menu and Application Status bar indicated.">
              <a:extLst>
                <a:ext uri="{FF2B5EF4-FFF2-40B4-BE49-F238E27FC236}">
                  <a16:creationId xmlns:a16="http://schemas.microsoft.com/office/drawing/2014/main" id="{4210C8C2-6B41-77BC-34BF-5396B26EF4BA}"/>
                </a:ext>
              </a:extLst>
            </p:cNvPr>
            <p:cNvSpPr/>
            <p:nvPr/>
          </p:nvSpPr>
          <p:spPr>
            <a:xfrm flipH="1">
              <a:off x="864249" y="2708921"/>
              <a:ext cx="664298" cy="1584176"/>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Tree>
    <p:extLst>
      <p:ext uri="{BB962C8B-B14F-4D97-AF65-F5344CB8AC3E}">
        <p14:creationId xmlns:p14="http://schemas.microsoft.com/office/powerpoint/2010/main" val="3676778695"/>
      </p:ext>
    </p:extLst>
  </p:cSld>
  <p:clrMapOvr>
    <a:masterClrMapping/>
  </p:clrMapOvr>
</p:sld>
</file>

<file path=ppt/theme/theme1.xml><?xml version="1.0" encoding="utf-8"?>
<a:theme xmlns:a="http://schemas.openxmlformats.org/drawingml/2006/main" name="1_OUAC_presentation">
  <a:themeElements>
    <a:clrScheme name="Custom 3">
      <a:dk1>
        <a:sysClr val="windowText" lastClr="000000"/>
      </a:dk1>
      <a:lt1>
        <a:sysClr val="window" lastClr="FFFFFF"/>
      </a:lt1>
      <a:dk2>
        <a:srgbClr val="651A35"/>
      </a:dk2>
      <a:lt2>
        <a:srgbClr val="EEECE1"/>
      </a:lt2>
      <a:accent1>
        <a:srgbClr val="4F81BD"/>
      </a:accent1>
      <a:accent2>
        <a:srgbClr val="C0504D"/>
      </a:accent2>
      <a:accent3>
        <a:srgbClr val="9BBB59"/>
      </a:accent3>
      <a:accent4>
        <a:srgbClr val="8064A2"/>
      </a:accent4>
      <a:accent5>
        <a:srgbClr val="4BACC6"/>
      </a:accent5>
      <a:accent6>
        <a:srgbClr val="F79646"/>
      </a:accent6>
      <a:hlink>
        <a:srgbClr val="51608C"/>
      </a:hlink>
      <a:folHlink>
        <a:srgbClr val="516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3892</TotalTime>
  <Words>2059</Words>
  <Application>Microsoft Office PowerPoint</Application>
  <PresentationFormat>On-screen Show (4:3)</PresentationFormat>
  <Paragraphs>142</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vt:lpstr>
      <vt:lpstr>Roboto</vt:lpstr>
      <vt:lpstr>Segoe UI</vt:lpstr>
      <vt:lpstr>Times New Roman</vt:lpstr>
      <vt:lpstr>1_OUAC_presentation</vt:lpstr>
      <vt:lpstr>Applying to  Ontario’s Universities</vt:lpstr>
      <vt:lpstr>Step 1:  Research Your University Options</vt:lpstr>
      <vt:lpstr>Step 2: Get Your OEN</vt:lpstr>
      <vt:lpstr>Step 3: Mark Your Calendar</vt:lpstr>
      <vt:lpstr>Step 4: Apply! </vt:lpstr>
      <vt:lpstr>Creating an Account For the First Time</vt:lpstr>
      <vt:lpstr>The Hub</vt:lpstr>
      <vt:lpstr>Welcome Page </vt:lpstr>
      <vt:lpstr>Navigating the Application</vt:lpstr>
      <vt:lpstr>My Personal Details</vt:lpstr>
      <vt:lpstr>My Background – Education</vt:lpstr>
      <vt:lpstr>My Background – Tell Us More</vt:lpstr>
      <vt:lpstr>My Choices</vt:lpstr>
      <vt:lpstr>After You Have Selected a Program</vt:lpstr>
      <vt:lpstr>Order Your Choices</vt:lpstr>
      <vt:lpstr>Academic Information</vt:lpstr>
      <vt:lpstr>Document Upload</vt:lpstr>
      <vt:lpstr>Fees</vt:lpstr>
      <vt:lpstr>Review and Payment</vt:lpstr>
      <vt:lpstr>Paying for Your Application</vt:lpstr>
      <vt:lpstr>Submitting Your Application</vt:lpstr>
      <vt:lpstr>Reset Your Password</vt:lpstr>
      <vt:lpstr>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Ontario's Universities</dc:title>
  <dc:creator>Ontario Universities' Application Centre</dc:creator>
  <cp:lastModifiedBy>Katherine Carr</cp:lastModifiedBy>
  <cp:revision>234</cp:revision>
  <cp:lastPrinted>2018-10-16T13:56:20Z</cp:lastPrinted>
  <dcterms:created xsi:type="dcterms:W3CDTF">2013-02-20T21:35:10Z</dcterms:created>
  <dcterms:modified xsi:type="dcterms:W3CDTF">2023-10-04T12:40:50Z</dcterms:modified>
</cp:coreProperties>
</file>